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1" d="100"/>
          <a:sy n="81" d="100"/>
        </p:scale>
        <p:origin x="-78" y="-6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1122363"/>
            <a:ext cx="9144000" cy="2387600"/>
          </a:xfrm>
        </p:spPr>
        <p:txBody>
          <a:bodyPr anchor="b"/>
          <a:lstStyle>
            <a:lvl1pPr algn="ctr">
              <a:defRPr sz="6000"/>
            </a:lvl1pPr>
          </a:lstStyle>
          <a:p>
            <a:r>
              <a:rPr lang="hr-HR"/>
              <a:t>Uredite stil naslova matrice</a:t>
            </a:r>
          </a:p>
        </p:txBody>
      </p:sp>
      <p:sp>
        <p:nvSpPr>
          <p:cNvPr id="3" name="Podnaslov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a:t>Kliknite da biste uredili stil podnaslova matrice</a:t>
            </a:r>
          </a:p>
        </p:txBody>
      </p:sp>
      <p:sp>
        <p:nvSpPr>
          <p:cNvPr id="4" name="Rezervirano mjesto datuma 3"/>
          <p:cNvSpPr>
            <a:spLocks noGrp="1"/>
          </p:cNvSpPr>
          <p:nvPr>
            <p:ph type="dt" sz="half" idx="10"/>
          </p:nvPr>
        </p:nvSpPr>
        <p:spPr/>
        <p:txBody>
          <a:bodyPr/>
          <a:lstStyle/>
          <a:p>
            <a:fld id="{68372598-EFDD-41EC-85AF-DAFB444D3283}" type="datetimeFigureOut">
              <a:rPr lang="hr-HR" smtClean="0"/>
              <a:t>17.1.2017.</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C056EAD1-BDDE-4DA2-AD4B-EA488DCD9FCE}" type="slidenum">
              <a:rPr lang="hr-HR" smtClean="0"/>
              <a:t>‹#›</a:t>
            </a:fld>
            <a:endParaRPr lang="hr-HR"/>
          </a:p>
        </p:txBody>
      </p:sp>
    </p:spTree>
    <p:extLst>
      <p:ext uri="{BB962C8B-B14F-4D97-AF65-F5344CB8AC3E}">
        <p14:creationId xmlns:p14="http://schemas.microsoft.com/office/powerpoint/2010/main" val="236098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a:t>Uredite stil naslova matrice</a:t>
            </a:r>
          </a:p>
        </p:txBody>
      </p:sp>
      <p:sp>
        <p:nvSpPr>
          <p:cNvPr id="3" name="Rezervirano mjesto okomitog teksta 2"/>
          <p:cNvSpPr>
            <a:spLocks noGrp="1"/>
          </p:cNvSpPr>
          <p:nvPr>
            <p:ph type="body" orient="vert" idx="1"/>
          </p:nvPr>
        </p:nvSpPr>
        <p:spPr/>
        <p:txBody>
          <a:bodyPr vert="eaVe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p:cNvSpPr>
            <a:spLocks noGrp="1"/>
          </p:cNvSpPr>
          <p:nvPr>
            <p:ph type="dt" sz="half" idx="10"/>
          </p:nvPr>
        </p:nvSpPr>
        <p:spPr/>
        <p:txBody>
          <a:bodyPr/>
          <a:lstStyle/>
          <a:p>
            <a:fld id="{68372598-EFDD-41EC-85AF-DAFB444D3283}" type="datetimeFigureOut">
              <a:rPr lang="hr-HR" smtClean="0"/>
              <a:t>17.1.2017.</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C056EAD1-BDDE-4DA2-AD4B-EA488DCD9FCE}" type="slidenum">
              <a:rPr lang="hr-HR" smtClean="0"/>
              <a:t>‹#›</a:t>
            </a:fld>
            <a:endParaRPr lang="hr-HR"/>
          </a:p>
        </p:txBody>
      </p:sp>
    </p:spTree>
    <p:extLst>
      <p:ext uri="{BB962C8B-B14F-4D97-AF65-F5344CB8AC3E}">
        <p14:creationId xmlns:p14="http://schemas.microsoft.com/office/powerpoint/2010/main" val="4007248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8724900" y="365125"/>
            <a:ext cx="2628900" cy="5811838"/>
          </a:xfrm>
        </p:spPr>
        <p:txBody>
          <a:bodyPr vert="eaVert"/>
          <a:lstStyle/>
          <a:p>
            <a:r>
              <a:rPr lang="hr-HR"/>
              <a:t>Uredite stil naslova matrice</a:t>
            </a:r>
          </a:p>
        </p:txBody>
      </p:sp>
      <p:sp>
        <p:nvSpPr>
          <p:cNvPr id="3" name="Rezervirano mjesto okomitog teksta 2"/>
          <p:cNvSpPr>
            <a:spLocks noGrp="1"/>
          </p:cNvSpPr>
          <p:nvPr>
            <p:ph type="body" orient="vert" idx="1"/>
          </p:nvPr>
        </p:nvSpPr>
        <p:spPr>
          <a:xfrm>
            <a:off x="838200" y="365125"/>
            <a:ext cx="7734300" cy="5811838"/>
          </a:xfrm>
        </p:spPr>
        <p:txBody>
          <a:bodyPr vert="eaVe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p:cNvSpPr>
            <a:spLocks noGrp="1"/>
          </p:cNvSpPr>
          <p:nvPr>
            <p:ph type="dt" sz="half" idx="10"/>
          </p:nvPr>
        </p:nvSpPr>
        <p:spPr/>
        <p:txBody>
          <a:bodyPr/>
          <a:lstStyle/>
          <a:p>
            <a:fld id="{68372598-EFDD-41EC-85AF-DAFB444D3283}" type="datetimeFigureOut">
              <a:rPr lang="hr-HR" smtClean="0"/>
              <a:t>17.1.2017.</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C056EAD1-BDDE-4DA2-AD4B-EA488DCD9FCE}" type="slidenum">
              <a:rPr lang="hr-HR" smtClean="0"/>
              <a:t>‹#›</a:t>
            </a:fld>
            <a:endParaRPr lang="hr-HR"/>
          </a:p>
        </p:txBody>
      </p:sp>
    </p:spTree>
    <p:extLst>
      <p:ext uri="{BB962C8B-B14F-4D97-AF65-F5344CB8AC3E}">
        <p14:creationId xmlns:p14="http://schemas.microsoft.com/office/powerpoint/2010/main" val="2784785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a:t>Uredite stil naslova matrice</a:t>
            </a:r>
          </a:p>
        </p:txBody>
      </p:sp>
      <p:sp>
        <p:nvSpPr>
          <p:cNvPr id="3" name="Rezervirano mjesto sadržaja 2"/>
          <p:cNvSpPr>
            <a:spLocks noGrp="1"/>
          </p:cNvSpPr>
          <p:nvPr>
            <p:ph idx="1"/>
          </p:nvPr>
        </p:nvSpPr>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p:cNvSpPr>
            <a:spLocks noGrp="1"/>
          </p:cNvSpPr>
          <p:nvPr>
            <p:ph type="dt" sz="half" idx="10"/>
          </p:nvPr>
        </p:nvSpPr>
        <p:spPr/>
        <p:txBody>
          <a:bodyPr/>
          <a:lstStyle/>
          <a:p>
            <a:fld id="{68372598-EFDD-41EC-85AF-DAFB444D3283}" type="datetimeFigureOut">
              <a:rPr lang="hr-HR" smtClean="0"/>
              <a:t>17.1.2017.</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C056EAD1-BDDE-4DA2-AD4B-EA488DCD9FCE}" type="slidenum">
              <a:rPr lang="hr-HR" smtClean="0"/>
              <a:t>‹#›</a:t>
            </a:fld>
            <a:endParaRPr lang="hr-HR"/>
          </a:p>
        </p:txBody>
      </p:sp>
    </p:spTree>
    <p:extLst>
      <p:ext uri="{BB962C8B-B14F-4D97-AF65-F5344CB8AC3E}">
        <p14:creationId xmlns:p14="http://schemas.microsoft.com/office/powerpoint/2010/main" val="42366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Naslov 1"/>
          <p:cNvSpPr>
            <a:spLocks noGrp="1"/>
          </p:cNvSpPr>
          <p:nvPr>
            <p:ph type="title"/>
          </p:nvPr>
        </p:nvSpPr>
        <p:spPr>
          <a:xfrm>
            <a:off x="831850" y="1709738"/>
            <a:ext cx="10515600" cy="2852737"/>
          </a:xfrm>
        </p:spPr>
        <p:txBody>
          <a:bodyPr anchor="b"/>
          <a:lstStyle>
            <a:lvl1pPr>
              <a:defRPr sz="6000"/>
            </a:lvl1pPr>
          </a:lstStyle>
          <a:p>
            <a:r>
              <a:rPr lang="hr-HR"/>
              <a:t>Uredite stil naslova matrice</a:t>
            </a:r>
          </a:p>
        </p:txBody>
      </p:sp>
      <p:sp>
        <p:nvSpPr>
          <p:cNvPr id="3" name="Rezervirano mjesto teksta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r-HR"/>
              <a:t>Uredite stilove teksta matrice</a:t>
            </a:r>
          </a:p>
        </p:txBody>
      </p:sp>
      <p:sp>
        <p:nvSpPr>
          <p:cNvPr id="4" name="Rezervirano mjesto datuma 3"/>
          <p:cNvSpPr>
            <a:spLocks noGrp="1"/>
          </p:cNvSpPr>
          <p:nvPr>
            <p:ph type="dt" sz="half" idx="10"/>
          </p:nvPr>
        </p:nvSpPr>
        <p:spPr/>
        <p:txBody>
          <a:bodyPr/>
          <a:lstStyle/>
          <a:p>
            <a:fld id="{68372598-EFDD-41EC-85AF-DAFB444D3283}" type="datetimeFigureOut">
              <a:rPr lang="hr-HR" smtClean="0"/>
              <a:t>17.1.2017.</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C056EAD1-BDDE-4DA2-AD4B-EA488DCD9FCE}" type="slidenum">
              <a:rPr lang="hr-HR" smtClean="0"/>
              <a:t>‹#›</a:t>
            </a:fld>
            <a:endParaRPr lang="hr-HR"/>
          </a:p>
        </p:txBody>
      </p:sp>
    </p:spTree>
    <p:extLst>
      <p:ext uri="{BB962C8B-B14F-4D97-AF65-F5344CB8AC3E}">
        <p14:creationId xmlns:p14="http://schemas.microsoft.com/office/powerpoint/2010/main" val="1420624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a:t>Uredite stil naslova matrice</a:t>
            </a:r>
          </a:p>
        </p:txBody>
      </p:sp>
      <p:sp>
        <p:nvSpPr>
          <p:cNvPr id="3" name="Rezervirano mjesto sadržaja 2"/>
          <p:cNvSpPr>
            <a:spLocks noGrp="1"/>
          </p:cNvSpPr>
          <p:nvPr>
            <p:ph sz="half" idx="1"/>
          </p:nvPr>
        </p:nvSpPr>
        <p:spPr>
          <a:xfrm>
            <a:off x="838200" y="1825625"/>
            <a:ext cx="5181600" cy="4351338"/>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sadržaja 3"/>
          <p:cNvSpPr>
            <a:spLocks noGrp="1"/>
          </p:cNvSpPr>
          <p:nvPr>
            <p:ph sz="half" idx="2"/>
          </p:nvPr>
        </p:nvSpPr>
        <p:spPr>
          <a:xfrm>
            <a:off x="6172200" y="1825625"/>
            <a:ext cx="5181600" cy="4351338"/>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5" name="Rezervirano mjesto datuma 4"/>
          <p:cNvSpPr>
            <a:spLocks noGrp="1"/>
          </p:cNvSpPr>
          <p:nvPr>
            <p:ph type="dt" sz="half" idx="10"/>
          </p:nvPr>
        </p:nvSpPr>
        <p:spPr/>
        <p:txBody>
          <a:bodyPr/>
          <a:lstStyle/>
          <a:p>
            <a:fld id="{68372598-EFDD-41EC-85AF-DAFB444D3283}" type="datetimeFigureOut">
              <a:rPr lang="hr-HR" smtClean="0"/>
              <a:t>17.1.2017.</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C056EAD1-BDDE-4DA2-AD4B-EA488DCD9FCE}" type="slidenum">
              <a:rPr lang="hr-HR" smtClean="0"/>
              <a:t>‹#›</a:t>
            </a:fld>
            <a:endParaRPr lang="hr-HR"/>
          </a:p>
        </p:txBody>
      </p:sp>
    </p:spTree>
    <p:extLst>
      <p:ext uri="{BB962C8B-B14F-4D97-AF65-F5344CB8AC3E}">
        <p14:creationId xmlns:p14="http://schemas.microsoft.com/office/powerpoint/2010/main" val="56503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a:xfrm>
            <a:off x="839788" y="365125"/>
            <a:ext cx="10515600" cy="1325563"/>
          </a:xfrm>
        </p:spPr>
        <p:txBody>
          <a:bodyPr/>
          <a:lstStyle/>
          <a:p>
            <a:r>
              <a:rPr lang="hr-HR"/>
              <a:t>Uredite stil naslova matrice</a:t>
            </a:r>
          </a:p>
        </p:txBody>
      </p:sp>
      <p:sp>
        <p:nvSpPr>
          <p:cNvPr id="3" name="Rezervirano mjesto teksta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4" name="Rezervirano mjesto sadržaja 3"/>
          <p:cNvSpPr>
            <a:spLocks noGrp="1"/>
          </p:cNvSpPr>
          <p:nvPr>
            <p:ph sz="half" idx="2"/>
          </p:nvPr>
        </p:nvSpPr>
        <p:spPr>
          <a:xfrm>
            <a:off x="839788" y="2505075"/>
            <a:ext cx="5157787" cy="3684588"/>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5" name="Rezervirano mjesto teksta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6" name="Rezervirano mjesto sadržaja 5"/>
          <p:cNvSpPr>
            <a:spLocks noGrp="1"/>
          </p:cNvSpPr>
          <p:nvPr>
            <p:ph sz="quarter" idx="4"/>
          </p:nvPr>
        </p:nvSpPr>
        <p:spPr>
          <a:xfrm>
            <a:off x="6172200" y="2505075"/>
            <a:ext cx="5183188" cy="3684588"/>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7" name="Rezervirano mjesto datuma 6"/>
          <p:cNvSpPr>
            <a:spLocks noGrp="1"/>
          </p:cNvSpPr>
          <p:nvPr>
            <p:ph type="dt" sz="half" idx="10"/>
          </p:nvPr>
        </p:nvSpPr>
        <p:spPr/>
        <p:txBody>
          <a:bodyPr/>
          <a:lstStyle/>
          <a:p>
            <a:fld id="{68372598-EFDD-41EC-85AF-DAFB444D3283}" type="datetimeFigureOut">
              <a:rPr lang="hr-HR" smtClean="0"/>
              <a:t>17.1.2017.</a:t>
            </a:fld>
            <a:endParaRPr lang="hr-HR"/>
          </a:p>
        </p:txBody>
      </p:sp>
      <p:sp>
        <p:nvSpPr>
          <p:cNvPr id="8" name="Rezervirano mjesto podnožja 7"/>
          <p:cNvSpPr>
            <a:spLocks noGrp="1"/>
          </p:cNvSpPr>
          <p:nvPr>
            <p:ph type="ftr" sz="quarter" idx="11"/>
          </p:nvPr>
        </p:nvSpPr>
        <p:spPr/>
        <p:txBody>
          <a:bodyPr/>
          <a:lstStyle/>
          <a:p>
            <a:endParaRPr lang="hr-HR"/>
          </a:p>
        </p:txBody>
      </p:sp>
      <p:sp>
        <p:nvSpPr>
          <p:cNvPr id="9" name="Rezervirano mjesto broja slajda 8"/>
          <p:cNvSpPr>
            <a:spLocks noGrp="1"/>
          </p:cNvSpPr>
          <p:nvPr>
            <p:ph type="sldNum" sz="quarter" idx="12"/>
          </p:nvPr>
        </p:nvSpPr>
        <p:spPr/>
        <p:txBody>
          <a:bodyPr/>
          <a:lstStyle/>
          <a:p>
            <a:fld id="{C056EAD1-BDDE-4DA2-AD4B-EA488DCD9FCE}" type="slidenum">
              <a:rPr lang="hr-HR" smtClean="0"/>
              <a:t>‹#›</a:t>
            </a:fld>
            <a:endParaRPr lang="hr-HR"/>
          </a:p>
        </p:txBody>
      </p:sp>
    </p:spTree>
    <p:extLst>
      <p:ext uri="{BB962C8B-B14F-4D97-AF65-F5344CB8AC3E}">
        <p14:creationId xmlns:p14="http://schemas.microsoft.com/office/powerpoint/2010/main" val="275695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a:t>Uredite stil naslova matrice</a:t>
            </a:r>
          </a:p>
        </p:txBody>
      </p:sp>
      <p:sp>
        <p:nvSpPr>
          <p:cNvPr id="3" name="Rezervirano mjesto datuma 2"/>
          <p:cNvSpPr>
            <a:spLocks noGrp="1"/>
          </p:cNvSpPr>
          <p:nvPr>
            <p:ph type="dt" sz="half" idx="10"/>
          </p:nvPr>
        </p:nvSpPr>
        <p:spPr/>
        <p:txBody>
          <a:bodyPr/>
          <a:lstStyle/>
          <a:p>
            <a:fld id="{68372598-EFDD-41EC-85AF-DAFB444D3283}" type="datetimeFigureOut">
              <a:rPr lang="hr-HR" smtClean="0"/>
              <a:t>17.1.2017.</a:t>
            </a:fld>
            <a:endParaRPr lang="hr-HR"/>
          </a:p>
        </p:txBody>
      </p:sp>
      <p:sp>
        <p:nvSpPr>
          <p:cNvPr id="4" name="Rezervirano mjesto podnožja 3"/>
          <p:cNvSpPr>
            <a:spLocks noGrp="1"/>
          </p:cNvSpPr>
          <p:nvPr>
            <p:ph type="ftr" sz="quarter" idx="11"/>
          </p:nvPr>
        </p:nvSpPr>
        <p:spPr/>
        <p:txBody>
          <a:bodyPr/>
          <a:lstStyle/>
          <a:p>
            <a:endParaRPr lang="hr-HR"/>
          </a:p>
        </p:txBody>
      </p:sp>
      <p:sp>
        <p:nvSpPr>
          <p:cNvPr id="5" name="Rezervirano mjesto broja slajda 4"/>
          <p:cNvSpPr>
            <a:spLocks noGrp="1"/>
          </p:cNvSpPr>
          <p:nvPr>
            <p:ph type="sldNum" sz="quarter" idx="12"/>
          </p:nvPr>
        </p:nvSpPr>
        <p:spPr/>
        <p:txBody>
          <a:bodyPr/>
          <a:lstStyle/>
          <a:p>
            <a:fld id="{C056EAD1-BDDE-4DA2-AD4B-EA488DCD9FCE}" type="slidenum">
              <a:rPr lang="hr-HR" smtClean="0"/>
              <a:t>‹#›</a:t>
            </a:fld>
            <a:endParaRPr lang="hr-HR"/>
          </a:p>
        </p:txBody>
      </p:sp>
    </p:spTree>
    <p:extLst>
      <p:ext uri="{BB962C8B-B14F-4D97-AF65-F5344CB8AC3E}">
        <p14:creationId xmlns:p14="http://schemas.microsoft.com/office/powerpoint/2010/main" val="1038864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p:cNvSpPr>
            <a:spLocks noGrp="1"/>
          </p:cNvSpPr>
          <p:nvPr>
            <p:ph type="dt" sz="half" idx="10"/>
          </p:nvPr>
        </p:nvSpPr>
        <p:spPr/>
        <p:txBody>
          <a:bodyPr/>
          <a:lstStyle/>
          <a:p>
            <a:fld id="{68372598-EFDD-41EC-85AF-DAFB444D3283}" type="datetimeFigureOut">
              <a:rPr lang="hr-HR" smtClean="0"/>
              <a:t>17.1.2017.</a:t>
            </a:fld>
            <a:endParaRPr lang="hr-HR"/>
          </a:p>
        </p:txBody>
      </p:sp>
      <p:sp>
        <p:nvSpPr>
          <p:cNvPr id="3" name="Rezervirano mjesto podnožja 2"/>
          <p:cNvSpPr>
            <a:spLocks noGrp="1"/>
          </p:cNvSpPr>
          <p:nvPr>
            <p:ph type="ftr" sz="quarter" idx="11"/>
          </p:nvPr>
        </p:nvSpPr>
        <p:spPr/>
        <p:txBody>
          <a:bodyPr/>
          <a:lstStyle/>
          <a:p>
            <a:endParaRPr lang="hr-HR"/>
          </a:p>
        </p:txBody>
      </p:sp>
      <p:sp>
        <p:nvSpPr>
          <p:cNvPr id="4" name="Rezervirano mjesto broja slajda 3"/>
          <p:cNvSpPr>
            <a:spLocks noGrp="1"/>
          </p:cNvSpPr>
          <p:nvPr>
            <p:ph type="sldNum" sz="quarter" idx="12"/>
          </p:nvPr>
        </p:nvSpPr>
        <p:spPr/>
        <p:txBody>
          <a:bodyPr/>
          <a:lstStyle/>
          <a:p>
            <a:fld id="{C056EAD1-BDDE-4DA2-AD4B-EA488DCD9FCE}" type="slidenum">
              <a:rPr lang="hr-HR" smtClean="0"/>
              <a:t>‹#›</a:t>
            </a:fld>
            <a:endParaRPr lang="hr-HR"/>
          </a:p>
        </p:txBody>
      </p:sp>
    </p:spTree>
    <p:extLst>
      <p:ext uri="{BB962C8B-B14F-4D97-AF65-F5344CB8AC3E}">
        <p14:creationId xmlns:p14="http://schemas.microsoft.com/office/powerpoint/2010/main" val="3008170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hr-HR"/>
              <a:t>Uredite stil naslova matrice</a:t>
            </a:r>
          </a:p>
        </p:txBody>
      </p:sp>
      <p:sp>
        <p:nvSpPr>
          <p:cNvPr id="3" name="Rezervirano mjesto sadržaja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tekst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Uredite stilove teksta matrice</a:t>
            </a:r>
          </a:p>
        </p:txBody>
      </p:sp>
      <p:sp>
        <p:nvSpPr>
          <p:cNvPr id="5" name="Rezervirano mjesto datuma 4"/>
          <p:cNvSpPr>
            <a:spLocks noGrp="1"/>
          </p:cNvSpPr>
          <p:nvPr>
            <p:ph type="dt" sz="half" idx="10"/>
          </p:nvPr>
        </p:nvSpPr>
        <p:spPr/>
        <p:txBody>
          <a:bodyPr/>
          <a:lstStyle/>
          <a:p>
            <a:fld id="{68372598-EFDD-41EC-85AF-DAFB444D3283}" type="datetimeFigureOut">
              <a:rPr lang="hr-HR" smtClean="0"/>
              <a:t>17.1.2017.</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C056EAD1-BDDE-4DA2-AD4B-EA488DCD9FCE}" type="slidenum">
              <a:rPr lang="hr-HR" smtClean="0"/>
              <a:t>‹#›</a:t>
            </a:fld>
            <a:endParaRPr lang="hr-HR"/>
          </a:p>
        </p:txBody>
      </p:sp>
    </p:spTree>
    <p:extLst>
      <p:ext uri="{BB962C8B-B14F-4D97-AF65-F5344CB8AC3E}">
        <p14:creationId xmlns:p14="http://schemas.microsoft.com/office/powerpoint/2010/main" val="3366804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hr-HR"/>
              <a:t>Uredite stil naslova matrice</a:t>
            </a:r>
          </a:p>
        </p:txBody>
      </p:sp>
      <p:sp>
        <p:nvSpPr>
          <p:cNvPr id="3" name="Rezervirano mjesto slik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Rezervirano mjesto tekst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Uredite stilove teksta matrice</a:t>
            </a:r>
          </a:p>
        </p:txBody>
      </p:sp>
      <p:sp>
        <p:nvSpPr>
          <p:cNvPr id="5" name="Rezervirano mjesto datuma 4"/>
          <p:cNvSpPr>
            <a:spLocks noGrp="1"/>
          </p:cNvSpPr>
          <p:nvPr>
            <p:ph type="dt" sz="half" idx="10"/>
          </p:nvPr>
        </p:nvSpPr>
        <p:spPr/>
        <p:txBody>
          <a:bodyPr/>
          <a:lstStyle/>
          <a:p>
            <a:fld id="{68372598-EFDD-41EC-85AF-DAFB444D3283}" type="datetimeFigureOut">
              <a:rPr lang="hr-HR" smtClean="0"/>
              <a:t>17.1.2017.</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C056EAD1-BDDE-4DA2-AD4B-EA488DCD9FCE}" type="slidenum">
              <a:rPr lang="hr-HR" smtClean="0"/>
              <a:t>‹#›</a:t>
            </a:fld>
            <a:endParaRPr lang="hr-HR"/>
          </a:p>
        </p:txBody>
      </p:sp>
    </p:spTree>
    <p:extLst>
      <p:ext uri="{BB962C8B-B14F-4D97-AF65-F5344CB8AC3E}">
        <p14:creationId xmlns:p14="http://schemas.microsoft.com/office/powerpoint/2010/main" val="414849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naslova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r-HR"/>
              <a:t>Uredite stil naslova matrice</a:t>
            </a:r>
          </a:p>
        </p:txBody>
      </p:sp>
      <p:sp>
        <p:nvSpPr>
          <p:cNvPr id="3" name="Rezervirano mjesto teksta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372598-EFDD-41EC-85AF-DAFB444D3283}" type="datetimeFigureOut">
              <a:rPr lang="hr-HR" smtClean="0"/>
              <a:t>17.1.2017.</a:t>
            </a:fld>
            <a:endParaRPr lang="hr-HR"/>
          </a:p>
        </p:txBody>
      </p:sp>
      <p:sp>
        <p:nvSpPr>
          <p:cNvPr id="5" name="Rezervirano mjesto podnožj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Rezervirano mjesto broja slajd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56EAD1-BDDE-4DA2-AD4B-EA488DCD9FCE}" type="slidenum">
              <a:rPr lang="hr-HR" smtClean="0"/>
              <a:t>‹#›</a:t>
            </a:fld>
            <a:endParaRPr lang="hr-HR"/>
          </a:p>
        </p:txBody>
      </p:sp>
    </p:spTree>
    <p:extLst>
      <p:ext uri="{BB962C8B-B14F-4D97-AF65-F5344CB8AC3E}">
        <p14:creationId xmlns:p14="http://schemas.microsoft.com/office/powerpoint/2010/main" val="33383196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a:lstStyle/>
          <a:p>
            <a:r>
              <a:rPr lang="hr-HR" dirty="0"/>
              <a:t>ENDANGERED ANIMALS</a:t>
            </a:r>
          </a:p>
        </p:txBody>
      </p:sp>
      <p:pic>
        <p:nvPicPr>
          <p:cNvPr id="5" name="Slika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59" y="0"/>
            <a:ext cx="12224959" cy="7652825"/>
          </a:xfrm>
          <a:prstGeom prst="rect">
            <a:avLst/>
          </a:prstGeom>
        </p:spPr>
      </p:pic>
      <p:sp>
        <p:nvSpPr>
          <p:cNvPr id="3" name="Podnaslov 2"/>
          <p:cNvSpPr>
            <a:spLocks noGrp="1"/>
          </p:cNvSpPr>
          <p:nvPr>
            <p:ph type="subTitle" idx="1"/>
          </p:nvPr>
        </p:nvSpPr>
        <p:spPr>
          <a:xfrm>
            <a:off x="1524000" y="728870"/>
            <a:ext cx="9872870" cy="5857460"/>
          </a:xfrm>
        </p:spPr>
        <p:txBody>
          <a:bodyPr>
            <a:normAutofit lnSpcReduction="10000"/>
          </a:bodyPr>
          <a:lstStyle/>
          <a:p>
            <a:r>
              <a:rPr lang="hr-HR" sz="9600" dirty="0">
                <a:solidFill>
                  <a:schemeClr val="bg1"/>
                </a:solidFill>
                <a:latin typeface="Chiller" panose="04020404031007020602" pitchFamily="82" charset="0"/>
              </a:rPr>
              <a:t>ENGLISH PROJECT:</a:t>
            </a:r>
          </a:p>
          <a:p>
            <a:endParaRPr lang="hr-HR" sz="6600" u="sng" dirty="0">
              <a:solidFill>
                <a:schemeClr val="bg1"/>
              </a:solidFill>
              <a:latin typeface="Castellar" panose="020A0402060406010301" pitchFamily="18" charset="0"/>
            </a:endParaRPr>
          </a:p>
          <a:p>
            <a:r>
              <a:rPr lang="hr-HR" sz="6600" u="sng" dirty="0">
                <a:solidFill>
                  <a:schemeClr val="bg1"/>
                </a:solidFill>
                <a:latin typeface="Castellar" panose="020A0402060406010301" pitchFamily="18" charset="0"/>
              </a:rPr>
              <a:t>ENDANGERED ANIMALS</a:t>
            </a:r>
          </a:p>
          <a:p>
            <a:endParaRPr lang="hr-HR" sz="6600" dirty="0">
              <a:solidFill>
                <a:schemeClr val="bg1"/>
              </a:solidFill>
            </a:endParaRPr>
          </a:p>
          <a:p>
            <a:r>
              <a:rPr lang="hr-HR" sz="3200" dirty="0">
                <a:solidFill>
                  <a:schemeClr val="bg1"/>
                </a:solidFill>
                <a:latin typeface="Franklin Gothic Demi Cond" panose="020B0706030402020204" pitchFamily="34" charset="0"/>
              </a:rPr>
              <a:t>MADE BY: BRUNA DUJMOVIĆ, DORA RAĐA &amp; LARA JOVIŠIĆ </a:t>
            </a:r>
          </a:p>
          <a:p>
            <a:endParaRPr lang="hr-HR" dirty="0"/>
          </a:p>
          <a:p>
            <a:endParaRPr lang="hr-HR" dirty="0"/>
          </a:p>
        </p:txBody>
      </p:sp>
    </p:spTree>
    <p:extLst>
      <p:ext uri="{BB962C8B-B14F-4D97-AF65-F5344CB8AC3E}">
        <p14:creationId xmlns:p14="http://schemas.microsoft.com/office/powerpoint/2010/main" val="35543082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down)">
                                      <p:cBhvr>
                                        <p:cTn id="25" dur="580">
                                          <p:stCondLst>
                                            <p:cond delay="0"/>
                                          </p:stCondLst>
                                        </p:cTn>
                                        <p:tgtEl>
                                          <p:spTgt spid="3">
                                            <p:txEl>
                                              <p:pRg st="2" end="2"/>
                                            </p:txEl>
                                          </p:spTgt>
                                        </p:tgtEl>
                                      </p:cBhvr>
                                    </p:animEffect>
                                    <p:anim calcmode="lin" valueType="num">
                                      <p:cBhvr>
                                        <p:cTn id="26"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2" end="2"/>
                                            </p:txEl>
                                          </p:spTgt>
                                        </p:tgtEl>
                                      </p:cBhvr>
                                      <p:to x="100000" y="60000"/>
                                    </p:animScale>
                                    <p:animScale>
                                      <p:cBhvr>
                                        <p:cTn id="32" dur="166" decel="50000">
                                          <p:stCondLst>
                                            <p:cond delay="676"/>
                                          </p:stCondLst>
                                        </p:cTn>
                                        <p:tgtEl>
                                          <p:spTgt spid="3">
                                            <p:txEl>
                                              <p:pRg st="2" end="2"/>
                                            </p:txEl>
                                          </p:spTgt>
                                        </p:tgtEl>
                                      </p:cBhvr>
                                      <p:to x="100000" y="100000"/>
                                    </p:animScale>
                                    <p:animScale>
                                      <p:cBhvr>
                                        <p:cTn id="33" dur="26">
                                          <p:stCondLst>
                                            <p:cond delay="1312"/>
                                          </p:stCondLst>
                                        </p:cTn>
                                        <p:tgtEl>
                                          <p:spTgt spid="3">
                                            <p:txEl>
                                              <p:pRg st="2" end="2"/>
                                            </p:txEl>
                                          </p:spTgt>
                                        </p:tgtEl>
                                      </p:cBhvr>
                                      <p:to x="100000" y="80000"/>
                                    </p:animScale>
                                    <p:animScale>
                                      <p:cBhvr>
                                        <p:cTn id="34" dur="166" decel="50000">
                                          <p:stCondLst>
                                            <p:cond delay="1338"/>
                                          </p:stCondLst>
                                        </p:cTn>
                                        <p:tgtEl>
                                          <p:spTgt spid="3">
                                            <p:txEl>
                                              <p:pRg st="2" end="2"/>
                                            </p:txEl>
                                          </p:spTgt>
                                        </p:tgtEl>
                                      </p:cBhvr>
                                      <p:to x="100000" y="100000"/>
                                    </p:animScale>
                                    <p:animScale>
                                      <p:cBhvr>
                                        <p:cTn id="35" dur="26">
                                          <p:stCondLst>
                                            <p:cond delay="1642"/>
                                          </p:stCondLst>
                                        </p:cTn>
                                        <p:tgtEl>
                                          <p:spTgt spid="3">
                                            <p:txEl>
                                              <p:pRg st="2" end="2"/>
                                            </p:txEl>
                                          </p:spTgt>
                                        </p:tgtEl>
                                      </p:cBhvr>
                                      <p:to x="100000" y="90000"/>
                                    </p:animScale>
                                    <p:animScale>
                                      <p:cBhvr>
                                        <p:cTn id="36" dur="166" decel="50000">
                                          <p:stCondLst>
                                            <p:cond delay="1668"/>
                                          </p:stCondLst>
                                        </p:cTn>
                                        <p:tgtEl>
                                          <p:spTgt spid="3">
                                            <p:txEl>
                                              <p:pRg st="2" end="2"/>
                                            </p:txEl>
                                          </p:spTgt>
                                        </p:tgtEl>
                                      </p:cBhvr>
                                      <p:to x="100000" y="100000"/>
                                    </p:animScale>
                                    <p:animScale>
                                      <p:cBhvr>
                                        <p:cTn id="37" dur="26">
                                          <p:stCondLst>
                                            <p:cond delay="1808"/>
                                          </p:stCondLst>
                                        </p:cTn>
                                        <p:tgtEl>
                                          <p:spTgt spid="3">
                                            <p:txEl>
                                              <p:pRg st="2" end="2"/>
                                            </p:txEl>
                                          </p:spTgt>
                                        </p:tgtEl>
                                      </p:cBhvr>
                                      <p:to x="100000" y="95000"/>
                                    </p:animScale>
                                    <p:animScale>
                                      <p:cBhvr>
                                        <p:cTn id="38" dur="166" decel="50000">
                                          <p:stCondLst>
                                            <p:cond delay="1834"/>
                                          </p:stCondLst>
                                        </p:cTn>
                                        <p:tgtEl>
                                          <p:spTgt spid="3">
                                            <p:txEl>
                                              <p:pRg st="2" end="2"/>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wipe(down)">
                                      <p:cBhvr>
                                        <p:cTn id="4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zervirano mjesto sadržaja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533" y="0"/>
            <a:ext cx="12304542" cy="7702643"/>
          </a:xfrm>
        </p:spPr>
      </p:pic>
      <p:sp>
        <p:nvSpPr>
          <p:cNvPr id="2" name="Naslov 1"/>
          <p:cNvSpPr>
            <a:spLocks noGrp="1"/>
          </p:cNvSpPr>
          <p:nvPr>
            <p:ph type="title"/>
          </p:nvPr>
        </p:nvSpPr>
        <p:spPr>
          <a:xfrm>
            <a:off x="983974" y="272360"/>
            <a:ext cx="10492409" cy="6194701"/>
          </a:xfrm>
        </p:spPr>
        <p:txBody>
          <a:bodyPr>
            <a:normAutofit/>
          </a:bodyPr>
          <a:lstStyle/>
          <a:p>
            <a:r>
              <a:rPr lang="hr-HR" sz="6600" dirty="0" err="1">
                <a:solidFill>
                  <a:schemeClr val="bg1"/>
                </a:solidFill>
                <a:latin typeface="Chiller" panose="04020404031007020602" pitchFamily="82" charset="0"/>
              </a:rPr>
              <a:t>Let's</a:t>
            </a:r>
            <a:r>
              <a:rPr lang="hr-HR" sz="6600" dirty="0">
                <a:solidFill>
                  <a:schemeClr val="bg1"/>
                </a:solidFill>
                <a:latin typeface="Chiller" panose="04020404031007020602" pitchFamily="82" charset="0"/>
              </a:rPr>
              <a:t> start…</a:t>
            </a:r>
            <a:r>
              <a:rPr lang="hr-HR" sz="6000" dirty="0">
                <a:solidFill>
                  <a:schemeClr val="bg1"/>
                </a:solidFill>
                <a:latin typeface="Chiller" panose="04020404031007020602" pitchFamily="82" charset="0"/>
              </a:rPr>
              <a:t/>
            </a:r>
            <a:br>
              <a:rPr lang="hr-HR" sz="6000" dirty="0">
                <a:solidFill>
                  <a:schemeClr val="bg1"/>
                </a:solidFill>
                <a:latin typeface="Chiller" panose="04020404031007020602" pitchFamily="82" charset="0"/>
              </a:rPr>
            </a:br>
            <a:r>
              <a:rPr lang="hr-HR" sz="6000" dirty="0">
                <a:solidFill>
                  <a:schemeClr val="bg1"/>
                </a:solidFill>
                <a:latin typeface="Chiller" panose="04020404031007020602" pitchFamily="82" charset="0"/>
              </a:rPr>
              <a:t/>
            </a:r>
            <a:br>
              <a:rPr lang="hr-HR" sz="6000" dirty="0">
                <a:solidFill>
                  <a:schemeClr val="bg1"/>
                </a:solidFill>
                <a:latin typeface="Chiller" panose="04020404031007020602" pitchFamily="82" charset="0"/>
              </a:rPr>
            </a:br>
            <a:r>
              <a:rPr lang="hr-HR" sz="6000" dirty="0">
                <a:solidFill>
                  <a:schemeClr val="bg1"/>
                </a:solidFill>
                <a:latin typeface="Chiller" panose="04020404031007020602" pitchFamily="82" charset="0"/>
              </a:rPr>
              <a:t/>
            </a:r>
            <a:br>
              <a:rPr lang="hr-HR" sz="6000" dirty="0">
                <a:solidFill>
                  <a:schemeClr val="bg1"/>
                </a:solidFill>
                <a:latin typeface="Chiller" panose="04020404031007020602" pitchFamily="82" charset="0"/>
              </a:rPr>
            </a:br>
            <a:r>
              <a:rPr lang="hr-HR" sz="3600" dirty="0" err="1">
                <a:solidFill>
                  <a:schemeClr val="bg1"/>
                </a:solidFill>
                <a:latin typeface="Baskerville Old Face" panose="02020602080505020303" pitchFamily="18" charset="0"/>
              </a:rPr>
              <a:t>We</a:t>
            </a:r>
            <a:r>
              <a:rPr lang="hr-HR" sz="3600" dirty="0">
                <a:solidFill>
                  <a:schemeClr val="bg1"/>
                </a:solidFill>
                <a:latin typeface="Baskerville Old Face" panose="02020602080505020303" pitchFamily="18" charset="0"/>
              </a:rPr>
              <a:t> </a:t>
            </a:r>
            <a:r>
              <a:rPr lang="hr-HR" sz="3600" dirty="0" err="1">
                <a:solidFill>
                  <a:schemeClr val="bg1"/>
                </a:solidFill>
                <a:latin typeface="Baskerville Old Face" panose="02020602080505020303" pitchFamily="18" charset="0"/>
              </a:rPr>
              <a:t>think</a:t>
            </a:r>
            <a:r>
              <a:rPr lang="hr-HR" sz="3600" dirty="0">
                <a:solidFill>
                  <a:schemeClr val="bg1"/>
                </a:solidFill>
                <a:latin typeface="Baskerville Old Face" panose="02020602080505020303" pitchFamily="18" charset="0"/>
              </a:rPr>
              <a:t> </a:t>
            </a:r>
            <a:r>
              <a:rPr lang="hr-HR" sz="3600" dirty="0" err="1">
                <a:solidFill>
                  <a:schemeClr val="bg1"/>
                </a:solidFill>
                <a:latin typeface="Baskerville Old Face" panose="02020602080505020303" pitchFamily="18" charset="0"/>
              </a:rPr>
              <a:t>people</a:t>
            </a:r>
            <a:r>
              <a:rPr lang="hr-HR" sz="3600" dirty="0">
                <a:solidFill>
                  <a:schemeClr val="bg1"/>
                </a:solidFill>
                <a:latin typeface="Baskerville Old Face" panose="02020602080505020303" pitchFamily="18" charset="0"/>
              </a:rPr>
              <a:t> </a:t>
            </a:r>
            <a:r>
              <a:rPr lang="hr-HR" sz="3600" dirty="0" err="1">
                <a:solidFill>
                  <a:schemeClr val="bg1"/>
                </a:solidFill>
                <a:latin typeface="Baskerville Old Face" panose="02020602080505020303" pitchFamily="18" charset="0"/>
              </a:rPr>
              <a:t>lost</a:t>
            </a:r>
            <a:r>
              <a:rPr lang="hr-HR" sz="3600" dirty="0">
                <a:solidFill>
                  <a:schemeClr val="bg1"/>
                </a:solidFill>
                <a:latin typeface="Baskerville Old Face" panose="02020602080505020303" pitchFamily="18" charset="0"/>
              </a:rPr>
              <a:t> </a:t>
            </a:r>
            <a:r>
              <a:rPr lang="hr-HR" sz="3600" dirty="0" err="1">
                <a:solidFill>
                  <a:schemeClr val="bg1"/>
                </a:solidFill>
                <a:latin typeface="Baskerville Old Face" panose="02020602080505020303" pitchFamily="18" charset="0"/>
              </a:rPr>
              <a:t>their</a:t>
            </a:r>
            <a:r>
              <a:rPr lang="hr-HR" sz="3600" dirty="0">
                <a:solidFill>
                  <a:schemeClr val="bg1"/>
                </a:solidFill>
                <a:latin typeface="Baskerville Old Face" panose="02020602080505020303" pitchFamily="18" charset="0"/>
              </a:rPr>
              <a:t> </a:t>
            </a:r>
            <a:r>
              <a:rPr lang="hr-HR" sz="3600" dirty="0" err="1">
                <a:solidFill>
                  <a:schemeClr val="bg1"/>
                </a:solidFill>
                <a:latin typeface="Baskerville Old Face" panose="02020602080505020303" pitchFamily="18" charset="0"/>
              </a:rPr>
              <a:t>awareness</a:t>
            </a:r>
            <a:r>
              <a:rPr lang="hr-HR" sz="3600" dirty="0">
                <a:solidFill>
                  <a:schemeClr val="bg1"/>
                </a:solidFill>
                <a:latin typeface="Baskerville Old Face" panose="02020602080505020303" pitchFamily="18" charset="0"/>
              </a:rPr>
              <a:t> </a:t>
            </a:r>
            <a:r>
              <a:rPr lang="hr-HR" sz="3600" dirty="0" err="1">
                <a:solidFill>
                  <a:schemeClr val="bg1"/>
                </a:solidFill>
                <a:latin typeface="Baskerville Old Face" panose="02020602080505020303" pitchFamily="18" charset="0"/>
              </a:rPr>
              <a:t>about</a:t>
            </a:r>
            <a:r>
              <a:rPr lang="hr-HR" sz="3600" dirty="0">
                <a:solidFill>
                  <a:schemeClr val="bg1"/>
                </a:solidFill>
                <a:latin typeface="Baskerville Old Face" panose="02020602080505020303" pitchFamily="18" charset="0"/>
              </a:rPr>
              <a:t> </a:t>
            </a:r>
            <a:r>
              <a:rPr lang="hr-HR" sz="3600" dirty="0" err="1">
                <a:solidFill>
                  <a:schemeClr val="bg1"/>
                </a:solidFill>
                <a:latin typeface="Baskerville Old Face" panose="02020602080505020303" pitchFamily="18" charset="0"/>
              </a:rPr>
              <a:t>animal</a:t>
            </a:r>
            <a:r>
              <a:rPr lang="hr-HR" sz="3600" dirty="0">
                <a:solidFill>
                  <a:schemeClr val="bg1"/>
                </a:solidFill>
                <a:latin typeface="Baskerville Old Face" panose="02020602080505020303" pitchFamily="18" charset="0"/>
              </a:rPr>
              <a:t> </a:t>
            </a:r>
            <a:r>
              <a:rPr lang="hr-HR" sz="3600" dirty="0" err="1">
                <a:solidFill>
                  <a:schemeClr val="bg1"/>
                </a:solidFill>
                <a:latin typeface="Baskerville Old Face" panose="02020602080505020303" pitchFamily="18" charset="0"/>
              </a:rPr>
              <a:t>importance</a:t>
            </a:r>
            <a:r>
              <a:rPr lang="hr-HR" sz="3600" dirty="0">
                <a:solidFill>
                  <a:schemeClr val="bg1"/>
                </a:solidFill>
                <a:latin typeface="Baskerville Old Face" panose="02020602080505020303" pitchFamily="18" charset="0"/>
              </a:rPr>
              <a:t>. Animals </a:t>
            </a:r>
            <a:r>
              <a:rPr lang="hr-HR" sz="3600" dirty="0" err="1">
                <a:solidFill>
                  <a:schemeClr val="bg1"/>
                </a:solidFill>
                <a:latin typeface="Baskerville Old Face" panose="02020602080505020303" pitchFamily="18" charset="0"/>
              </a:rPr>
              <a:t>would</a:t>
            </a:r>
            <a:r>
              <a:rPr lang="hr-HR" sz="3600" dirty="0">
                <a:solidFill>
                  <a:schemeClr val="bg1"/>
                </a:solidFill>
                <a:latin typeface="Baskerville Old Face" panose="02020602080505020303" pitchFamily="18" charset="0"/>
              </a:rPr>
              <a:t> do </a:t>
            </a:r>
            <a:r>
              <a:rPr lang="hr-HR" sz="3600" dirty="0" err="1">
                <a:solidFill>
                  <a:schemeClr val="bg1"/>
                </a:solidFill>
                <a:latin typeface="Baskerville Old Face" panose="02020602080505020303" pitchFamily="18" charset="0"/>
              </a:rPr>
              <a:t>anything</a:t>
            </a:r>
            <a:r>
              <a:rPr lang="hr-HR" sz="3600" dirty="0">
                <a:solidFill>
                  <a:schemeClr val="bg1"/>
                </a:solidFill>
                <a:latin typeface="Baskerville Old Face" panose="02020602080505020303" pitchFamily="18" charset="0"/>
              </a:rPr>
              <a:t> to </a:t>
            </a:r>
            <a:r>
              <a:rPr lang="hr-HR" sz="3600" dirty="0" err="1">
                <a:solidFill>
                  <a:schemeClr val="bg1"/>
                </a:solidFill>
                <a:latin typeface="Baskerville Old Face" panose="02020602080505020303" pitchFamily="18" charset="0"/>
              </a:rPr>
              <a:t>protect</a:t>
            </a:r>
            <a:r>
              <a:rPr lang="hr-HR" sz="3600" dirty="0">
                <a:solidFill>
                  <a:schemeClr val="bg1"/>
                </a:solidFill>
                <a:latin typeface="Baskerville Old Face" panose="02020602080505020303" pitchFamily="18" charset="0"/>
              </a:rPr>
              <a:t> </a:t>
            </a:r>
            <a:r>
              <a:rPr lang="hr-HR" sz="3600" dirty="0" err="1">
                <a:solidFill>
                  <a:schemeClr val="bg1"/>
                </a:solidFill>
                <a:latin typeface="Baskerville Old Face" panose="02020602080505020303" pitchFamily="18" charset="0"/>
              </a:rPr>
              <a:t>themselves</a:t>
            </a:r>
            <a:r>
              <a:rPr lang="hr-HR" sz="3600" dirty="0">
                <a:solidFill>
                  <a:schemeClr val="bg1"/>
                </a:solidFill>
                <a:latin typeface="Baskerville Old Face" panose="02020602080505020303" pitchFamily="18" charset="0"/>
              </a:rPr>
              <a:t> </a:t>
            </a:r>
            <a:r>
              <a:rPr lang="hr-HR" sz="3600" dirty="0" err="1">
                <a:solidFill>
                  <a:schemeClr val="bg1"/>
                </a:solidFill>
                <a:latin typeface="Baskerville Old Face" panose="02020602080505020303" pitchFamily="18" charset="0"/>
              </a:rPr>
              <a:t>just</a:t>
            </a:r>
            <a:r>
              <a:rPr lang="hr-HR" sz="3600" dirty="0">
                <a:solidFill>
                  <a:schemeClr val="bg1"/>
                </a:solidFill>
                <a:latin typeface="Baskerville Old Face" panose="02020602080505020303" pitchFamily="18" charset="0"/>
              </a:rPr>
              <a:t> </a:t>
            </a:r>
            <a:r>
              <a:rPr lang="hr-HR" sz="3600" dirty="0" err="1">
                <a:solidFill>
                  <a:schemeClr val="bg1"/>
                </a:solidFill>
                <a:latin typeface="Baskerville Old Face" panose="02020602080505020303" pitchFamily="18" charset="0"/>
              </a:rPr>
              <a:t>like</a:t>
            </a:r>
            <a:r>
              <a:rPr lang="hr-HR" sz="3600" dirty="0">
                <a:solidFill>
                  <a:schemeClr val="bg1"/>
                </a:solidFill>
                <a:latin typeface="Baskerville Old Face" panose="02020602080505020303" pitchFamily="18" charset="0"/>
              </a:rPr>
              <a:t> </a:t>
            </a:r>
            <a:r>
              <a:rPr lang="hr-HR" sz="3600" dirty="0" err="1">
                <a:solidFill>
                  <a:schemeClr val="bg1"/>
                </a:solidFill>
                <a:latin typeface="Baskerville Old Face" panose="02020602080505020303" pitchFamily="18" charset="0"/>
              </a:rPr>
              <a:t>humans</a:t>
            </a:r>
            <a:r>
              <a:rPr lang="hr-HR" sz="3600" dirty="0">
                <a:solidFill>
                  <a:schemeClr val="bg1"/>
                </a:solidFill>
                <a:latin typeface="Baskerville Old Face" panose="02020602080505020303" pitchFamily="18" charset="0"/>
              </a:rPr>
              <a:t>, but </a:t>
            </a:r>
            <a:r>
              <a:rPr lang="hr-HR" sz="3600" dirty="0" err="1">
                <a:solidFill>
                  <a:schemeClr val="bg1"/>
                </a:solidFill>
                <a:latin typeface="Baskerville Old Face" panose="02020602080505020303" pitchFamily="18" charset="0"/>
              </a:rPr>
              <a:t>what</a:t>
            </a:r>
            <a:r>
              <a:rPr lang="hr-HR" sz="3600" dirty="0">
                <a:solidFill>
                  <a:schemeClr val="bg1"/>
                </a:solidFill>
                <a:latin typeface="Baskerville Old Face" panose="02020602080505020303" pitchFamily="18" charset="0"/>
              </a:rPr>
              <a:t> </a:t>
            </a:r>
            <a:r>
              <a:rPr lang="hr-HR" sz="3600" dirty="0" err="1">
                <a:solidFill>
                  <a:schemeClr val="bg1"/>
                </a:solidFill>
                <a:latin typeface="Baskerville Old Face" panose="02020602080505020303" pitchFamily="18" charset="0"/>
              </a:rPr>
              <a:t>if</a:t>
            </a:r>
            <a:r>
              <a:rPr lang="hr-HR" sz="3600" dirty="0">
                <a:solidFill>
                  <a:schemeClr val="bg1"/>
                </a:solidFill>
                <a:latin typeface="Baskerville Old Face" panose="02020602080505020303" pitchFamily="18" charset="0"/>
              </a:rPr>
              <a:t> </a:t>
            </a:r>
            <a:r>
              <a:rPr lang="hr-HR" sz="3600" dirty="0" err="1">
                <a:solidFill>
                  <a:schemeClr val="bg1"/>
                </a:solidFill>
                <a:latin typeface="Baskerville Old Face" panose="02020602080505020303" pitchFamily="18" charset="0"/>
              </a:rPr>
              <a:t>it’s</a:t>
            </a:r>
            <a:r>
              <a:rPr lang="hr-HR" sz="3600" dirty="0">
                <a:solidFill>
                  <a:schemeClr val="bg1"/>
                </a:solidFill>
                <a:latin typeface="Baskerville Old Face" panose="02020602080505020303" pitchFamily="18" charset="0"/>
              </a:rPr>
              <a:t> </a:t>
            </a:r>
            <a:r>
              <a:rPr lang="hr-HR" sz="3600" dirty="0" err="1">
                <a:solidFill>
                  <a:schemeClr val="bg1"/>
                </a:solidFill>
                <a:latin typeface="Baskerville Old Face" panose="02020602080505020303" pitchFamily="18" charset="0"/>
              </a:rPr>
              <a:t>not</a:t>
            </a:r>
            <a:r>
              <a:rPr lang="hr-HR" sz="3600" dirty="0">
                <a:solidFill>
                  <a:schemeClr val="bg1"/>
                </a:solidFill>
                <a:latin typeface="Baskerville Old Face" panose="02020602080505020303" pitchFamily="18" charset="0"/>
              </a:rPr>
              <a:t> </a:t>
            </a:r>
            <a:r>
              <a:rPr lang="hr-HR" sz="3600" dirty="0" err="1">
                <a:solidFill>
                  <a:schemeClr val="bg1"/>
                </a:solidFill>
                <a:latin typeface="Baskerville Old Face" panose="02020602080505020303" pitchFamily="18" charset="0"/>
              </a:rPr>
              <a:t>possible</a:t>
            </a:r>
            <a:r>
              <a:rPr lang="hr-HR" sz="3600" dirty="0">
                <a:solidFill>
                  <a:schemeClr val="bg1"/>
                </a:solidFill>
                <a:latin typeface="Baskerville Old Face" panose="02020602080505020303" pitchFamily="18" charset="0"/>
              </a:rPr>
              <a:t>?</a:t>
            </a:r>
            <a:endParaRPr lang="hr-HR" sz="6000" dirty="0">
              <a:solidFill>
                <a:schemeClr val="bg1"/>
              </a:solidFill>
              <a:latin typeface="Baskerville Old Face" panose="02020602080505020303" pitchFamily="18" charset="0"/>
            </a:endParaRPr>
          </a:p>
        </p:txBody>
      </p:sp>
      <p:sp>
        <p:nvSpPr>
          <p:cNvPr id="6" name="Oblačić za misli: oblak 5"/>
          <p:cNvSpPr/>
          <p:nvPr/>
        </p:nvSpPr>
        <p:spPr>
          <a:xfrm rot="567045">
            <a:off x="6446560" y="212036"/>
            <a:ext cx="4187687" cy="2981739"/>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7" name="Slika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8396" y="583096"/>
            <a:ext cx="3058490" cy="2241336"/>
          </a:xfrm>
          <a:prstGeom prst="ellipse">
            <a:avLst/>
          </a:prstGeom>
          <a:ln>
            <a:noFill/>
          </a:ln>
          <a:effectLst>
            <a:softEdge rad="112500"/>
          </a:effectLst>
        </p:spPr>
      </p:pic>
    </p:spTree>
    <p:extLst>
      <p:ext uri="{BB962C8B-B14F-4D97-AF65-F5344CB8AC3E}">
        <p14:creationId xmlns:p14="http://schemas.microsoft.com/office/powerpoint/2010/main" val="328890706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heel(1)">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zervirano mjesto sadržaja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6672" y="-140677"/>
            <a:ext cx="12518106" cy="7836334"/>
          </a:xfrm>
        </p:spPr>
      </p:pic>
      <p:sp>
        <p:nvSpPr>
          <p:cNvPr id="2" name="Naslov 1"/>
          <p:cNvSpPr>
            <a:spLocks noGrp="1"/>
          </p:cNvSpPr>
          <p:nvPr>
            <p:ph type="title"/>
          </p:nvPr>
        </p:nvSpPr>
        <p:spPr>
          <a:xfrm>
            <a:off x="516835" y="365125"/>
            <a:ext cx="10836965" cy="6645275"/>
          </a:xfrm>
        </p:spPr>
        <p:txBody>
          <a:bodyPr>
            <a:normAutofit/>
          </a:bodyPr>
          <a:lstStyle/>
          <a:p>
            <a:r>
              <a:rPr lang="hr-HR" sz="5400" dirty="0" err="1">
                <a:solidFill>
                  <a:schemeClr val="bg1"/>
                </a:solidFill>
                <a:latin typeface="Chiller" panose="04020404031007020602" pitchFamily="82" charset="0"/>
              </a:rPr>
              <a:t>There</a:t>
            </a:r>
            <a:r>
              <a:rPr lang="hr-HR" sz="5400" dirty="0">
                <a:solidFill>
                  <a:schemeClr val="bg1"/>
                </a:solidFill>
                <a:latin typeface="Chiller" panose="04020404031007020602" pitchFamily="82" charset="0"/>
              </a:rPr>
              <a:t> are </a:t>
            </a:r>
            <a:r>
              <a:rPr lang="hr-HR" sz="5400" dirty="0" err="1">
                <a:solidFill>
                  <a:schemeClr val="bg1"/>
                </a:solidFill>
                <a:latin typeface="Chiller" panose="04020404031007020602" pitchFamily="82" charset="0"/>
              </a:rPr>
              <a:t>just</a:t>
            </a:r>
            <a:r>
              <a:rPr lang="hr-HR" sz="5400" dirty="0">
                <a:solidFill>
                  <a:schemeClr val="bg1"/>
                </a:solidFill>
                <a:latin typeface="Chiller" panose="04020404031007020602" pitchFamily="82" charset="0"/>
              </a:rPr>
              <a:t> </a:t>
            </a:r>
            <a:r>
              <a:rPr lang="hr-HR" sz="5400" dirty="0" err="1">
                <a:solidFill>
                  <a:schemeClr val="bg1"/>
                </a:solidFill>
                <a:latin typeface="Chiller" panose="04020404031007020602" pitchFamily="82" charset="0"/>
              </a:rPr>
              <a:t>so</a:t>
            </a:r>
            <a:r>
              <a:rPr lang="hr-HR" sz="5400" dirty="0">
                <a:solidFill>
                  <a:schemeClr val="bg1"/>
                </a:solidFill>
                <a:latin typeface="Chiller" panose="04020404031007020602" pitchFamily="82" charset="0"/>
              </a:rPr>
              <a:t> </a:t>
            </a:r>
            <a:r>
              <a:rPr lang="hr-HR" sz="5400" dirty="0" err="1">
                <a:solidFill>
                  <a:schemeClr val="bg1"/>
                </a:solidFill>
                <a:latin typeface="Chiller" panose="04020404031007020602" pitchFamily="82" charset="0"/>
              </a:rPr>
              <a:t>many</a:t>
            </a:r>
            <a:r>
              <a:rPr lang="hr-HR" sz="5400" dirty="0">
                <a:solidFill>
                  <a:schemeClr val="bg1"/>
                </a:solidFill>
                <a:latin typeface="Chiller" panose="04020404031007020602" pitchFamily="82" charset="0"/>
              </a:rPr>
              <a:t> </a:t>
            </a:r>
            <a:r>
              <a:rPr lang="hr-HR" sz="5400" dirty="0" err="1">
                <a:solidFill>
                  <a:schemeClr val="bg1"/>
                </a:solidFill>
                <a:latin typeface="Chiller" panose="04020404031007020602" pitchFamily="82" charset="0"/>
              </a:rPr>
              <a:t>endangered</a:t>
            </a:r>
            <a:r>
              <a:rPr lang="hr-HR" sz="5400" dirty="0">
                <a:solidFill>
                  <a:schemeClr val="bg1"/>
                </a:solidFill>
                <a:latin typeface="Chiller" panose="04020404031007020602" pitchFamily="82" charset="0"/>
              </a:rPr>
              <a:t> </a:t>
            </a:r>
            <a:r>
              <a:rPr lang="hr-HR" sz="5400" dirty="0" err="1">
                <a:solidFill>
                  <a:schemeClr val="bg1"/>
                </a:solidFill>
                <a:latin typeface="Chiller" panose="04020404031007020602" pitchFamily="82" charset="0"/>
              </a:rPr>
              <a:t>animals</a:t>
            </a:r>
            <a:r>
              <a:rPr lang="hr-HR" sz="5400" dirty="0">
                <a:solidFill>
                  <a:schemeClr val="bg1"/>
                </a:solidFill>
                <a:latin typeface="Chiller" panose="04020404031007020602" pitchFamily="82" charset="0"/>
              </a:rPr>
              <a:t>, </a:t>
            </a:r>
            <a:r>
              <a:rPr lang="hr-HR" sz="5400" dirty="0" err="1">
                <a:solidFill>
                  <a:schemeClr val="bg1"/>
                </a:solidFill>
                <a:latin typeface="Chiller" panose="04020404031007020602" pitchFamily="82" charset="0"/>
              </a:rPr>
              <a:t>so</a:t>
            </a:r>
            <a:r>
              <a:rPr lang="hr-HR" sz="5400" dirty="0">
                <a:solidFill>
                  <a:schemeClr val="bg1"/>
                </a:solidFill>
                <a:latin typeface="Chiller" panose="04020404031007020602" pitchFamily="82" charset="0"/>
              </a:rPr>
              <a:t> </a:t>
            </a:r>
            <a:r>
              <a:rPr lang="hr-HR" sz="5400" dirty="0" err="1">
                <a:solidFill>
                  <a:schemeClr val="bg1"/>
                </a:solidFill>
                <a:latin typeface="Chiller" panose="04020404031007020602" pitchFamily="82" charset="0"/>
              </a:rPr>
              <a:t>here</a:t>
            </a:r>
            <a:r>
              <a:rPr lang="hr-HR" sz="5400" dirty="0">
                <a:solidFill>
                  <a:schemeClr val="bg1"/>
                </a:solidFill>
                <a:latin typeface="Chiller" panose="04020404031007020602" pitchFamily="82" charset="0"/>
              </a:rPr>
              <a:t> are a </a:t>
            </a:r>
            <a:r>
              <a:rPr lang="hr-HR" sz="5400" dirty="0" err="1">
                <a:solidFill>
                  <a:schemeClr val="bg1"/>
                </a:solidFill>
                <a:latin typeface="Chiller" panose="04020404031007020602" pitchFamily="82" charset="0"/>
              </a:rPr>
              <a:t>few</a:t>
            </a:r>
            <a:r>
              <a:rPr lang="hr-HR" sz="5400" dirty="0">
                <a:solidFill>
                  <a:schemeClr val="bg1"/>
                </a:solidFill>
                <a:latin typeface="Chiller" panose="04020404031007020602" pitchFamily="82" charset="0"/>
              </a:rPr>
              <a:t> </a:t>
            </a:r>
            <a:r>
              <a:rPr lang="hr-HR" sz="5400" dirty="0" err="1">
                <a:solidFill>
                  <a:schemeClr val="bg1"/>
                </a:solidFill>
                <a:latin typeface="Chiller" panose="04020404031007020602" pitchFamily="82" charset="0"/>
              </a:rPr>
              <a:t>of</a:t>
            </a:r>
            <a:r>
              <a:rPr lang="hr-HR" sz="5400" dirty="0">
                <a:solidFill>
                  <a:schemeClr val="bg1"/>
                </a:solidFill>
                <a:latin typeface="Chiller" panose="04020404031007020602" pitchFamily="82" charset="0"/>
              </a:rPr>
              <a:t> </a:t>
            </a:r>
            <a:r>
              <a:rPr lang="hr-HR" sz="5400" dirty="0" err="1">
                <a:solidFill>
                  <a:schemeClr val="bg1"/>
                </a:solidFill>
                <a:latin typeface="Chiller" panose="04020404031007020602" pitchFamily="82" charset="0"/>
              </a:rPr>
              <a:t>them</a:t>
            </a:r>
            <a:r>
              <a:rPr lang="hr-HR" sz="5400" dirty="0">
                <a:solidFill>
                  <a:schemeClr val="bg1"/>
                </a:solidFill>
                <a:latin typeface="Chiller" panose="04020404031007020602" pitchFamily="82" charset="0"/>
              </a:rPr>
              <a:t>…</a:t>
            </a:r>
            <a:r>
              <a:rPr lang="hr-HR" sz="4800" dirty="0">
                <a:solidFill>
                  <a:schemeClr val="bg1"/>
                </a:solidFill>
                <a:latin typeface="Chiller" panose="04020404031007020602" pitchFamily="82" charset="0"/>
              </a:rPr>
              <a:t/>
            </a:r>
            <a:br>
              <a:rPr lang="hr-HR" sz="4800" dirty="0">
                <a:solidFill>
                  <a:schemeClr val="bg1"/>
                </a:solidFill>
                <a:latin typeface="Chiller" panose="04020404031007020602" pitchFamily="82" charset="0"/>
              </a:rPr>
            </a:br>
            <a:r>
              <a:rPr lang="hr-HR" sz="4800" dirty="0">
                <a:solidFill>
                  <a:schemeClr val="bg1"/>
                </a:solidFill>
                <a:latin typeface="Chiller" panose="04020404031007020602" pitchFamily="82" charset="0"/>
              </a:rPr>
              <a:t/>
            </a:r>
            <a:br>
              <a:rPr lang="hr-HR" sz="4800" dirty="0">
                <a:solidFill>
                  <a:schemeClr val="bg1"/>
                </a:solidFill>
                <a:latin typeface="Chiller" panose="04020404031007020602" pitchFamily="82" charset="0"/>
              </a:rPr>
            </a:br>
            <a:r>
              <a:rPr lang="hr-HR" sz="4800" dirty="0">
                <a:solidFill>
                  <a:schemeClr val="bg1"/>
                </a:solidFill>
                <a:latin typeface="Californian FB" panose="0207040306080B030204" pitchFamily="18" charset="0"/>
              </a:rPr>
              <a:t>- </a:t>
            </a:r>
            <a:r>
              <a:rPr lang="hr-HR" dirty="0" err="1">
                <a:solidFill>
                  <a:schemeClr val="bg1"/>
                </a:solidFill>
                <a:latin typeface="Californian FB" panose="0207040306080B030204" pitchFamily="18" charset="0"/>
              </a:rPr>
              <a:t>snow</a:t>
            </a:r>
            <a:r>
              <a:rPr lang="hr-HR" dirty="0">
                <a:solidFill>
                  <a:schemeClr val="bg1"/>
                </a:solidFill>
                <a:latin typeface="Californian FB" panose="0207040306080B030204" pitchFamily="18" charset="0"/>
              </a:rPr>
              <a:t> leopard</a:t>
            </a:r>
            <a:br>
              <a:rPr lang="hr-HR" dirty="0">
                <a:solidFill>
                  <a:schemeClr val="bg1"/>
                </a:solidFill>
                <a:latin typeface="Californian FB" panose="0207040306080B030204" pitchFamily="18" charset="0"/>
              </a:rPr>
            </a:br>
            <a:r>
              <a:rPr lang="hr-HR" dirty="0">
                <a:solidFill>
                  <a:schemeClr val="bg1"/>
                </a:solidFill>
                <a:latin typeface="Californian FB" panose="0207040306080B030204" pitchFamily="18" charset="0"/>
              </a:rPr>
              <a:t>- </a:t>
            </a:r>
            <a:r>
              <a:rPr lang="hr-HR" dirty="0" err="1">
                <a:solidFill>
                  <a:schemeClr val="bg1"/>
                </a:solidFill>
                <a:latin typeface="Californian FB" panose="0207040306080B030204" pitchFamily="18" charset="0"/>
              </a:rPr>
              <a:t>the</a:t>
            </a:r>
            <a:r>
              <a:rPr lang="hr-HR" dirty="0">
                <a:solidFill>
                  <a:schemeClr val="bg1"/>
                </a:solidFill>
                <a:latin typeface="Californian FB" panose="0207040306080B030204" pitchFamily="18" charset="0"/>
              </a:rPr>
              <a:t> </a:t>
            </a:r>
            <a:r>
              <a:rPr lang="hr-HR" dirty="0" err="1">
                <a:solidFill>
                  <a:schemeClr val="bg1"/>
                </a:solidFill>
                <a:latin typeface="Californian FB" panose="0207040306080B030204" pitchFamily="18" charset="0"/>
              </a:rPr>
              <a:t>blackbuck</a:t>
            </a:r>
            <a:r>
              <a:rPr lang="hr-HR" dirty="0">
                <a:solidFill>
                  <a:schemeClr val="bg1"/>
                </a:solidFill>
                <a:latin typeface="Californian FB" panose="0207040306080B030204" pitchFamily="18" charset="0"/>
              </a:rPr>
              <a:t/>
            </a:r>
            <a:br>
              <a:rPr lang="hr-HR" dirty="0">
                <a:solidFill>
                  <a:schemeClr val="bg1"/>
                </a:solidFill>
                <a:latin typeface="Californian FB" panose="0207040306080B030204" pitchFamily="18" charset="0"/>
              </a:rPr>
            </a:br>
            <a:r>
              <a:rPr lang="hr-HR" dirty="0">
                <a:solidFill>
                  <a:schemeClr val="bg1"/>
                </a:solidFill>
                <a:latin typeface="Californian FB" panose="0207040306080B030204" pitchFamily="18" charset="0"/>
              </a:rPr>
              <a:t>- red panda</a:t>
            </a:r>
            <a:br>
              <a:rPr lang="hr-HR" dirty="0">
                <a:solidFill>
                  <a:schemeClr val="bg1"/>
                </a:solidFill>
                <a:latin typeface="Californian FB" panose="0207040306080B030204" pitchFamily="18" charset="0"/>
              </a:rPr>
            </a:br>
            <a:r>
              <a:rPr lang="hr-HR" dirty="0">
                <a:solidFill>
                  <a:schemeClr val="bg1"/>
                </a:solidFill>
                <a:latin typeface="Californian FB" panose="0207040306080B030204" pitchFamily="18" charset="0"/>
              </a:rPr>
              <a:t>- </a:t>
            </a:r>
            <a:r>
              <a:rPr lang="hr-HR" dirty="0" err="1">
                <a:solidFill>
                  <a:schemeClr val="bg1"/>
                </a:solidFill>
                <a:latin typeface="Californian FB" panose="0207040306080B030204" pitchFamily="18" charset="0"/>
              </a:rPr>
              <a:t>giant</a:t>
            </a:r>
            <a:r>
              <a:rPr lang="hr-HR" dirty="0">
                <a:solidFill>
                  <a:schemeClr val="bg1"/>
                </a:solidFill>
                <a:latin typeface="Californian FB" panose="0207040306080B030204" pitchFamily="18" charset="0"/>
              </a:rPr>
              <a:t> panda</a:t>
            </a:r>
            <a:br>
              <a:rPr lang="hr-HR" dirty="0">
                <a:solidFill>
                  <a:schemeClr val="bg1"/>
                </a:solidFill>
                <a:latin typeface="Californian FB" panose="0207040306080B030204" pitchFamily="18" charset="0"/>
              </a:rPr>
            </a:br>
            <a:r>
              <a:rPr lang="hr-HR" dirty="0">
                <a:solidFill>
                  <a:schemeClr val="bg1"/>
                </a:solidFill>
                <a:latin typeface="Californian FB" panose="0207040306080B030204" pitchFamily="18" charset="0"/>
              </a:rPr>
              <a:t>- </a:t>
            </a:r>
            <a:r>
              <a:rPr lang="hr-HR" dirty="0" err="1">
                <a:solidFill>
                  <a:schemeClr val="bg1"/>
                </a:solidFill>
                <a:latin typeface="Californian FB" panose="0207040306080B030204" pitchFamily="18" charset="0"/>
              </a:rPr>
              <a:t>polar</a:t>
            </a:r>
            <a:r>
              <a:rPr lang="hr-HR" dirty="0">
                <a:solidFill>
                  <a:schemeClr val="bg1"/>
                </a:solidFill>
                <a:latin typeface="Californian FB" panose="0207040306080B030204" pitchFamily="18" charset="0"/>
              </a:rPr>
              <a:t> </a:t>
            </a:r>
            <a:r>
              <a:rPr lang="hr-HR" dirty="0" err="1">
                <a:solidFill>
                  <a:schemeClr val="bg1"/>
                </a:solidFill>
                <a:latin typeface="Californian FB" panose="0207040306080B030204" pitchFamily="18" charset="0"/>
              </a:rPr>
              <a:t>bear</a:t>
            </a:r>
            <a:endParaRPr lang="hr-HR" sz="4800" dirty="0">
              <a:solidFill>
                <a:schemeClr val="bg1"/>
              </a:solidFill>
              <a:latin typeface="Californian FB" panose="0207040306080B030204" pitchFamily="18" charset="0"/>
            </a:endParaRPr>
          </a:p>
        </p:txBody>
      </p:sp>
      <p:pic>
        <p:nvPicPr>
          <p:cNvPr id="5" name="Slika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1819" y="2322850"/>
            <a:ext cx="2861347" cy="19942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Slika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93332" y="4169536"/>
            <a:ext cx="2639101" cy="2615109"/>
          </a:xfrm>
          <a:prstGeom prst="rect">
            <a:avLst/>
          </a:prstGeom>
          <a:ln>
            <a:noFill/>
          </a:ln>
          <a:effectLst>
            <a:outerShdw blurRad="292100" dist="139700" dir="2700000" algn="tl" rotWithShape="0">
              <a:srgbClr val="333333">
                <a:alpha val="65000"/>
              </a:srgbClr>
            </a:outerShdw>
          </a:effectLst>
        </p:spPr>
      </p:pic>
      <p:pic>
        <p:nvPicPr>
          <p:cNvPr id="8" name="Slika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29881" y="2322850"/>
            <a:ext cx="2168538" cy="25334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Slika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55022" y="4068168"/>
            <a:ext cx="2768477" cy="2781060"/>
          </a:xfrm>
          <a:prstGeom prst="rect">
            <a:avLst/>
          </a:prstGeom>
          <a:ln>
            <a:noFill/>
          </a:ln>
          <a:effectLst>
            <a:softEdge rad="112500"/>
          </a:effectLst>
        </p:spPr>
      </p:pic>
      <p:pic>
        <p:nvPicPr>
          <p:cNvPr id="10" name="Slika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77059" y="4591805"/>
            <a:ext cx="2237277" cy="224080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09191280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circle(in)">
                                      <p:cBhvr>
                                        <p:cTn id="24" dur="20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heel(1)">
                                      <p:cBhvr>
                                        <p:cTn id="29" dur="20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45" presetClass="entr" presetSubtype="0"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2000"/>
                                        <p:tgtEl>
                                          <p:spTgt spid="9"/>
                                        </p:tgtEl>
                                      </p:cBhvr>
                                    </p:animEffect>
                                    <p:anim calcmode="lin" valueType="num">
                                      <p:cBhvr>
                                        <p:cTn id="35" dur="2000" fill="hold"/>
                                        <p:tgtEl>
                                          <p:spTgt spid="9"/>
                                        </p:tgtEl>
                                        <p:attrNameLst>
                                          <p:attrName>ppt_w</p:attrName>
                                        </p:attrNameLst>
                                      </p:cBhvr>
                                      <p:tavLst>
                                        <p:tav tm="0" fmla="#ppt_w*sin(2.5*pi*$)">
                                          <p:val>
                                            <p:fltVal val="0"/>
                                          </p:val>
                                        </p:tav>
                                        <p:tav tm="100000">
                                          <p:val>
                                            <p:fltVal val="1"/>
                                          </p:val>
                                        </p:tav>
                                      </p:tavLst>
                                    </p:anim>
                                    <p:anim calcmode="lin" valueType="num">
                                      <p:cBhvr>
                                        <p:cTn id="36"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zervirano mjesto sadržaja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3252" y="-366575"/>
            <a:ext cx="12465252" cy="7977762"/>
          </a:xfrm>
        </p:spPr>
      </p:pic>
      <p:sp>
        <p:nvSpPr>
          <p:cNvPr id="9" name="Pravokutnik 8"/>
          <p:cNvSpPr/>
          <p:nvPr/>
        </p:nvSpPr>
        <p:spPr>
          <a:xfrm>
            <a:off x="351183" y="2002512"/>
            <a:ext cx="10217426" cy="344556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hr-HR"/>
          </a:p>
        </p:txBody>
      </p:sp>
      <p:sp>
        <p:nvSpPr>
          <p:cNvPr id="2" name="Naslov 1"/>
          <p:cNvSpPr>
            <a:spLocks noGrp="1"/>
          </p:cNvSpPr>
          <p:nvPr>
            <p:ph type="title"/>
          </p:nvPr>
        </p:nvSpPr>
        <p:spPr>
          <a:xfrm>
            <a:off x="351183" y="1032889"/>
            <a:ext cx="10515600" cy="6992278"/>
          </a:xfrm>
        </p:spPr>
        <p:txBody>
          <a:bodyPr>
            <a:normAutofit fontScale="90000"/>
          </a:bodyPr>
          <a:lstStyle/>
          <a:p>
            <a:r>
              <a:rPr lang="hr-HR" sz="6000" b="1" dirty="0">
                <a:solidFill>
                  <a:schemeClr val="bg1"/>
                </a:solidFill>
                <a:latin typeface="Arial Black" panose="020B0A04020102020204" pitchFamily="34" charset="0"/>
              </a:rPr>
              <a:t>      </a:t>
            </a:r>
            <a:r>
              <a:rPr lang="hr-HR" sz="5300" b="1" dirty="0" err="1">
                <a:solidFill>
                  <a:schemeClr val="bg1"/>
                </a:solidFill>
                <a:latin typeface="Arial Black" panose="020B0A04020102020204" pitchFamily="34" charset="0"/>
              </a:rPr>
              <a:t>Snow</a:t>
            </a:r>
            <a:r>
              <a:rPr lang="hr-HR" sz="5300" b="1" dirty="0">
                <a:solidFill>
                  <a:schemeClr val="bg1"/>
                </a:solidFill>
                <a:latin typeface="Arial Black" panose="020B0A04020102020204" pitchFamily="34" charset="0"/>
              </a:rPr>
              <a:t> leopard</a:t>
            </a:r>
            <a:r>
              <a:rPr lang="hr-HR" sz="6000" b="1" dirty="0">
                <a:solidFill>
                  <a:schemeClr val="bg1"/>
                </a:solidFill>
                <a:latin typeface="Arial Black" panose="020B0A04020102020204" pitchFamily="34" charset="0"/>
              </a:rPr>
              <a:t/>
            </a:r>
            <a:br>
              <a:rPr lang="hr-HR" sz="6000" b="1" dirty="0">
                <a:solidFill>
                  <a:schemeClr val="bg1"/>
                </a:solidFill>
                <a:latin typeface="Arial Black" panose="020B0A04020102020204" pitchFamily="34" charset="0"/>
              </a:rPr>
            </a:br>
            <a:r>
              <a:rPr lang="hr-HR" sz="6000" b="1" dirty="0">
                <a:solidFill>
                  <a:schemeClr val="bg1"/>
                </a:solidFill>
                <a:latin typeface="Arial Black" panose="020B0A04020102020204" pitchFamily="34" charset="0"/>
              </a:rPr>
              <a:t/>
            </a:r>
            <a:br>
              <a:rPr lang="hr-HR" sz="6000" b="1" dirty="0">
                <a:solidFill>
                  <a:schemeClr val="bg1"/>
                </a:solidFill>
                <a:latin typeface="Arial Black" panose="020B0A04020102020204" pitchFamily="34" charset="0"/>
              </a:rPr>
            </a:br>
            <a:r>
              <a:rPr lang="en-US" sz="2700" b="1" dirty="0">
                <a:solidFill>
                  <a:schemeClr val="bg1"/>
                </a:solidFill>
                <a:latin typeface="Arial Black" panose="020B0A04020102020204" pitchFamily="34" charset="0"/>
              </a:rPr>
              <a:t>They have serious appetites.</a:t>
            </a:r>
            <a:r>
              <a:rPr lang="hr-HR" sz="2700" b="1" dirty="0">
                <a:solidFill>
                  <a:schemeClr val="bg1"/>
                </a:solidFill>
                <a:latin typeface="Arial Black" panose="020B0A04020102020204" pitchFamily="34" charset="0"/>
              </a:rPr>
              <a:t/>
            </a:r>
            <a:br>
              <a:rPr lang="hr-HR" sz="2700" b="1" dirty="0">
                <a:solidFill>
                  <a:schemeClr val="bg1"/>
                </a:solidFill>
                <a:latin typeface="Arial Black" panose="020B0A04020102020204" pitchFamily="34" charset="0"/>
              </a:rPr>
            </a:br>
            <a:r>
              <a:rPr lang="hr-HR" sz="2700" b="1" dirty="0">
                <a:solidFill>
                  <a:schemeClr val="bg1"/>
                </a:solidFill>
                <a:latin typeface="Arial Black" panose="020B0A04020102020204" pitchFamily="34" charset="0"/>
              </a:rPr>
              <a:t/>
            </a:r>
            <a:br>
              <a:rPr lang="hr-HR" sz="2700" b="1" dirty="0">
                <a:solidFill>
                  <a:schemeClr val="bg1"/>
                </a:solidFill>
                <a:latin typeface="Arial Black" panose="020B0A04020102020204" pitchFamily="34" charset="0"/>
              </a:rPr>
            </a:br>
            <a:r>
              <a:rPr lang="en-US" sz="2700" b="1" dirty="0">
                <a:solidFill>
                  <a:schemeClr val="bg1"/>
                </a:solidFill>
                <a:latin typeface="Arial Black" panose="020B0A04020102020204" pitchFamily="34" charset="0"/>
              </a:rPr>
              <a:t>They use their powerful legs to jump up to 50 feet.</a:t>
            </a:r>
            <a:r>
              <a:rPr lang="hr-HR" sz="2700" b="1" dirty="0">
                <a:solidFill>
                  <a:schemeClr val="bg1"/>
                </a:solidFill>
                <a:latin typeface="Arial Black" panose="020B0A04020102020204" pitchFamily="34" charset="0"/>
              </a:rPr>
              <a:t/>
            </a:r>
            <a:br>
              <a:rPr lang="hr-HR" sz="2700" b="1" dirty="0">
                <a:solidFill>
                  <a:schemeClr val="bg1"/>
                </a:solidFill>
                <a:latin typeface="Arial Black" panose="020B0A04020102020204" pitchFamily="34" charset="0"/>
              </a:rPr>
            </a:br>
            <a:r>
              <a:rPr lang="hr-HR" sz="2700" b="1" dirty="0">
                <a:solidFill>
                  <a:schemeClr val="bg1"/>
                </a:solidFill>
                <a:latin typeface="Arial Black" panose="020B0A04020102020204" pitchFamily="34" charset="0"/>
              </a:rPr>
              <a:t/>
            </a:r>
            <a:br>
              <a:rPr lang="hr-HR" sz="2700" b="1" dirty="0">
                <a:solidFill>
                  <a:schemeClr val="bg1"/>
                </a:solidFill>
                <a:latin typeface="Arial Black" panose="020B0A04020102020204" pitchFamily="34" charset="0"/>
              </a:rPr>
            </a:br>
            <a:r>
              <a:rPr lang="en-US" sz="2700" b="1" dirty="0">
                <a:solidFill>
                  <a:schemeClr val="bg1"/>
                </a:solidFill>
                <a:latin typeface="Arial Black" panose="020B0A04020102020204" pitchFamily="34" charset="0"/>
              </a:rPr>
              <a:t>Snow leopards have furry tails they put to good use.</a:t>
            </a:r>
            <a:r>
              <a:rPr lang="hr-HR" sz="2700" b="1" dirty="0">
                <a:solidFill>
                  <a:schemeClr val="bg1"/>
                </a:solidFill>
                <a:latin typeface="Arial Black" panose="020B0A04020102020204" pitchFamily="34" charset="0"/>
              </a:rPr>
              <a:t/>
            </a:r>
            <a:br>
              <a:rPr lang="hr-HR" sz="2700" b="1" dirty="0">
                <a:solidFill>
                  <a:schemeClr val="bg1"/>
                </a:solidFill>
                <a:latin typeface="Arial Black" panose="020B0A04020102020204" pitchFamily="34" charset="0"/>
              </a:rPr>
            </a:br>
            <a:r>
              <a:rPr lang="hr-HR" sz="2700" b="1" dirty="0">
                <a:solidFill>
                  <a:schemeClr val="bg1"/>
                </a:solidFill>
                <a:latin typeface="Arial Black" panose="020B0A04020102020204" pitchFamily="34" charset="0"/>
              </a:rPr>
              <a:t/>
            </a:r>
            <a:br>
              <a:rPr lang="hr-HR" sz="2700" b="1" dirty="0">
                <a:solidFill>
                  <a:schemeClr val="bg1"/>
                </a:solidFill>
                <a:latin typeface="Arial Black" panose="020B0A04020102020204" pitchFamily="34" charset="0"/>
              </a:rPr>
            </a:br>
            <a:r>
              <a:rPr lang="en-US" sz="2700" b="1" dirty="0">
                <a:solidFill>
                  <a:schemeClr val="bg1"/>
                </a:solidFill>
                <a:latin typeface="Arial Black" panose="020B0A04020102020204" pitchFamily="34" charset="0"/>
              </a:rPr>
              <a:t>Their feet are built-in snowshoes</a:t>
            </a:r>
            <a:r>
              <a:rPr lang="hr-HR" sz="2700" b="1" dirty="0">
                <a:solidFill>
                  <a:schemeClr val="bg1"/>
                </a:solidFill>
                <a:latin typeface="Arial Black" panose="020B0A04020102020204" pitchFamily="34" charset="0"/>
              </a:rPr>
              <a:t/>
            </a:r>
            <a:br>
              <a:rPr lang="hr-HR" sz="2700" b="1" dirty="0">
                <a:solidFill>
                  <a:schemeClr val="bg1"/>
                </a:solidFill>
                <a:latin typeface="Arial Black" panose="020B0A04020102020204" pitchFamily="34" charset="0"/>
              </a:rPr>
            </a:br>
            <a:r>
              <a:rPr lang="hr-HR" sz="2700" b="1" dirty="0">
                <a:solidFill>
                  <a:schemeClr val="bg1"/>
                </a:solidFill>
                <a:latin typeface="Arial Black" panose="020B0A04020102020204" pitchFamily="34" charset="0"/>
              </a:rPr>
              <a:t/>
            </a:r>
            <a:br>
              <a:rPr lang="hr-HR" sz="2700" b="1" dirty="0">
                <a:solidFill>
                  <a:schemeClr val="bg1"/>
                </a:solidFill>
                <a:latin typeface="Arial Black" panose="020B0A04020102020204" pitchFamily="34" charset="0"/>
              </a:rPr>
            </a:br>
            <a:r>
              <a:rPr lang="en-US" sz="2700" b="1" dirty="0">
                <a:solidFill>
                  <a:schemeClr val="bg1"/>
                </a:solidFill>
                <a:latin typeface="Arial Black" panose="020B0A04020102020204" pitchFamily="34" charset="0"/>
              </a:rPr>
              <a:t>Snow leopards and the places they call home urgently need our help.</a:t>
            </a:r>
            <a:r>
              <a:rPr lang="hr-HR" sz="6000" b="1" dirty="0">
                <a:solidFill>
                  <a:schemeClr val="bg1"/>
                </a:solidFill>
                <a:latin typeface="Arial Black" panose="020B0A04020102020204" pitchFamily="34" charset="0"/>
              </a:rPr>
              <a:t/>
            </a:r>
            <a:br>
              <a:rPr lang="hr-HR" sz="6000" b="1" dirty="0">
                <a:solidFill>
                  <a:schemeClr val="bg1"/>
                </a:solidFill>
                <a:latin typeface="Arial Black" panose="020B0A04020102020204" pitchFamily="34" charset="0"/>
              </a:rPr>
            </a:br>
            <a:r>
              <a:rPr lang="hr-HR" sz="6000" b="1" dirty="0">
                <a:solidFill>
                  <a:schemeClr val="bg1"/>
                </a:solidFill>
                <a:latin typeface="Arial Black" panose="020B0A04020102020204" pitchFamily="34" charset="0"/>
              </a:rPr>
              <a:t/>
            </a:r>
            <a:br>
              <a:rPr lang="hr-HR" sz="6000" b="1" dirty="0">
                <a:solidFill>
                  <a:schemeClr val="bg1"/>
                </a:solidFill>
                <a:latin typeface="Arial Black" panose="020B0A04020102020204" pitchFamily="34" charset="0"/>
              </a:rPr>
            </a:br>
            <a:r>
              <a:rPr lang="hr-HR" sz="6000" b="1" dirty="0">
                <a:solidFill>
                  <a:schemeClr val="bg1"/>
                </a:solidFill>
                <a:latin typeface="Arial Black" panose="020B0A04020102020204" pitchFamily="34" charset="0"/>
              </a:rPr>
              <a:t/>
            </a:r>
            <a:br>
              <a:rPr lang="hr-HR" sz="6000" b="1" dirty="0">
                <a:solidFill>
                  <a:schemeClr val="bg1"/>
                </a:solidFill>
                <a:latin typeface="Arial Black" panose="020B0A04020102020204" pitchFamily="34" charset="0"/>
              </a:rPr>
            </a:br>
            <a:r>
              <a:rPr lang="hr-HR" sz="6000" b="1" dirty="0">
                <a:solidFill>
                  <a:schemeClr val="bg1"/>
                </a:solidFill>
                <a:latin typeface="Arial Black" panose="020B0A04020102020204" pitchFamily="34" charset="0"/>
              </a:rPr>
              <a:t> </a:t>
            </a:r>
            <a:br>
              <a:rPr lang="hr-HR" sz="6000" b="1" dirty="0">
                <a:solidFill>
                  <a:schemeClr val="bg1"/>
                </a:solidFill>
                <a:latin typeface="Arial Black" panose="020B0A04020102020204" pitchFamily="34" charset="0"/>
              </a:rPr>
            </a:br>
            <a:endParaRPr lang="hr-HR" sz="6000" b="1" dirty="0">
              <a:solidFill>
                <a:schemeClr val="bg1"/>
              </a:solidFill>
              <a:latin typeface="Arial Black" panose="020B0A04020102020204" pitchFamily="34" charset="0"/>
            </a:endParaRPr>
          </a:p>
        </p:txBody>
      </p:sp>
      <p:pic>
        <p:nvPicPr>
          <p:cNvPr id="11" name="Slika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939143" y="47405"/>
            <a:ext cx="3699417" cy="3993022"/>
          </a:xfrm>
          <a:prstGeom prst="rect">
            <a:avLst/>
          </a:prstGeom>
        </p:spPr>
      </p:pic>
    </p:spTree>
    <p:extLst>
      <p:ext uri="{BB962C8B-B14F-4D97-AF65-F5344CB8AC3E}">
        <p14:creationId xmlns:p14="http://schemas.microsoft.com/office/powerpoint/2010/main" val="385201487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ppt_w</p:attrName>
                                        </p:attrNameLst>
                                      </p:cBhvr>
                                      <p:tavLst>
                                        <p:tav tm="0">
                                          <p:val>
                                            <p:fltVal val="0"/>
                                          </p:val>
                                        </p:tav>
                                        <p:tav tm="100000">
                                          <p:val>
                                            <p:strVal val="#ppt_w"/>
                                          </p:val>
                                        </p:tav>
                                      </p:tavLst>
                                    </p:anim>
                                    <p:anim calcmode="lin" valueType="num">
                                      <p:cBhvr>
                                        <p:cTn id="13" dur="1000" fill="hold"/>
                                        <p:tgtEl>
                                          <p:spTgt spid="11"/>
                                        </p:tgtEl>
                                        <p:attrNameLst>
                                          <p:attrName>ppt_h</p:attrName>
                                        </p:attrNameLst>
                                      </p:cBhvr>
                                      <p:tavLst>
                                        <p:tav tm="0">
                                          <p:val>
                                            <p:fltVal val="0"/>
                                          </p:val>
                                        </p:tav>
                                        <p:tav tm="100000">
                                          <p:val>
                                            <p:strVal val="#ppt_h"/>
                                          </p:val>
                                        </p:tav>
                                      </p:tavLst>
                                    </p:anim>
                                    <p:anim calcmode="lin" valueType="num">
                                      <p:cBhvr>
                                        <p:cTn id="14" dur="1000" fill="hold"/>
                                        <p:tgtEl>
                                          <p:spTgt spid="11"/>
                                        </p:tgtEl>
                                        <p:attrNameLst>
                                          <p:attrName>style.rotation</p:attrName>
                                        </p:attrNameLst>
                                      </p:cBhvr>
                                      <p:tavLst>
                                        <p:tav tm="0">
                                          <p:val>
                                            <p:fltVal val="90"/>
                                          </p:val>
                                        </p:tav>
                                        <p:tav tm="100000">
                                          <p:val>
                                            <p:fltVal val="0"/>
                                          </p:val>
                                        </p:tav>
                                      </p:tavLst>
                                    </p:anim>
                                    <p:animEffect transition="in" filter="fade">
                                      <p:cBhvr>
                                        <p:cTn id="15" dur="10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zervirano mjesto sadržaja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794852"/>
            <a:ext cx="12506178" cy="7960851"/>
          </a:xfrm>
        </p:spPr>
      </p:pic>
      <p:sp>
        <p:nvSpPr>
          <p:cNvPr id="8" name="Pravokutnik 7"/>
          <p:cNvSpPr/>
          <p:nvPr/>
        </p:nvSpPr>
        <p:spPr>
          <a:xfrm>
            <a:off x="361122" y="2140900"/>
            <a:ext cx="9462052" cy="443294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hr-HR"/>
          </a:p>
        </p:txBody>
      </p:sp>
      <p:sp>
        <p:nvSpPr>
          <p:cNvPr id="2" name="Naslov 1"/>
          <p:cNvSpPr>
            <a:spLocks noGrp="1"/>
          </p:cNvSpPr>
          <p:nvPr>
            <p:ph type="title"/>
          </p:nvPr>
        </p:nvSpPr>
        <p:spPr>
          <a:xfrm>
            <a:off x="361122" y="961473"/>
            <a:ext cx="10515600" cy="6800874"/>
          </a:xfrm>
        </p:spPr>
        <p:txBody>
          <a:bodyPr>
            <a:normAutofit fontScale="90000"/>
          </a:bodyPr>
          <a:lstStyle/>
          <a:p>
            <a:r>
              <a:rPr lang="hr-HR" sz="6000" b="1" u="sng" dirty="0" err="1">
                <a:solidFill>
                  <a:schemeClr val="bg1"/>
                </a:solidFill>
                <a:effectLst>
                  <a:outerShdw blurRad="38100" dist="38100" dir="2700000" algn="tl">
                    <a:srgbClr val="000000">
                      <a:alpha val="43137"/>
                    </a:srgbClr>
                  </a:outerShdw>
                </a:effectLst>
                <a:latin typeface="Arial Black" panose="020B0A04020102020204" pitchFamily="34" charset="0"/>
              </a:rPr>
              <a:t>The</a:t>
            </a:r>
            <a:r>
              <a:rPr lang="hr-HR" sz="6000" b="1" u="sng" dirty="0">
                <a:solidFill>
                  <a:schemeClr val="bg1"/>
                </a:solidFill>
                <a:effectLst>
                  <a:outerShdw blurRad="38100" dist="38100" dir="2700000" algn="tl">
                    <a:srgbClr val="000000">
                      <a:alpha val="43137"/>
                    </a:srgbClr>
                  </a:outerShdw>
                </a:effectLst>
                <a:latin typeface="Arial Black" panose="020B0A04020102020204" pitchFamily="34" charset="0"/>
              </a:rPr>
              <a:t> </a:t>
            </a:r>
            <a:r>
              <a:rPr lang="hr-HR" sz="6000" b="1" u="sng" dirty="0" err="1">
                <a:solidFill>
                  <a:schemeClr val="bg1"/>
                </a:solidFill>
                <a:effectLst>
                  <a:outerShdw blurRad="38100" dist="38100" dir="2700000" algn="tl">
                    <a:srgbClr val="000000">
                      <a:alpha val="43137"/>
                    </a:srgbClr>
                  </a:outerShdw>
                </a:effectLst>
                <a:latin typeface="Arial Black" panose="020B0A04020102020204" pitchFamily="34" charset="0"/>
              </a:rPr>
              <a:t>blackbuck</a:t>
            </a:r>
            <a:r>
              <a:rPr lang="hr-HR" dirty="0"/>
              <a:t/>
            </a:r>
            <a:br>
              <a:rPr lang="hr-HR" dirty="0"/>
            </a:br>
            <a:r>
              <a:rPr lang="hr-HR" sz="4000" dirty="0"/>
              <a:t/>
            </a:r>
            <a:br>
              <a:rPr lang="hr-HR" sz="4000" dirty="0"/>
            </a:br>
            <a:r>
              <a:rPr lang="hr-HR" sz="4000" b="1" dirty="0" err="1">
                <a:solidFill>
                  <a:schemeClr val="bg1"/>
                </a:solidFill>
                <a:latin typeface="Californian FB" panose="0207040306080B030204" pitchFamily="18" charset="0"/>
              </a:rPr>
              <a:t>Males</a:t>
            </a:r>
            <a:r>
              <a:rPr lang="hr-HR" sz="4000" b="1" dirty="0">
                <a:solidFill>
                  <a:schemeClr val="bg1"/>
                </a:solidFill>
                <a:latin typeface="Californian FB" panose="0207040306080B030204" pitchFamily="18" charset="0"/>
              </a:rPr>
              <a:t> </a:t>
            </a:r>
            <a:r>
              <a:rPr lang="en-US" sz="4000" b="1" dirty="0" err="1">
                <a:solidFill>
                  <a:schemeClr val="bg1"/>
                </a:solidFill>
                <a:latin typeface="Californian FB" panose="0207040306080B030204" pitchFamily="18" charset="0"/>
              </a:rPr>
              <a:t>stan</a:t>
            </a:r>
            <a:r>
              <a:rPr lang="hr-HR" sz="4000" b="1" dirty="0">
                <a:solidFill>
                  <a:schemeClr val="bg1"/>
                </a:solidFill>
                <a:latin typeface="Californian FB" panose="0207040306080B030204" pitchFamily="18" charset="0"/>
              </a:rPr>
              <a:t>d</a:t>
            </a:r>
            <a:r>
              <a:rPr lang="en-US" sz="4000" b="1" dirty="0">
                <a:solidFill>
                  <a:schemeClr val="bg1"/>
                </a:solidFill>
                <a:latin typeface="Californian FB" panose="0207040306080B030204" pitchFamily="18" charset="0"/>
              </a:rPr>
              <a:t> about 32 in. (81 cm)</a:t>
            </a:r>
            <a:r>
              <a:rPr lang="hr-HR" sz="4000" b="1" dirty="0">
                <a:solidFill>
                  <a:schemeClr val="bg1"/>
                </a:solidFill>
                <a:latin typeface="Californian FB" panose="0207040306080B030204" pitchFamily="18" charset="0"/>
              </a:rPr>
              <a:t/>
            </a:r>
            <a:br>
              <a:rPr lang="hr-HR" sz="4000" b="1" dirty="0">
                <a:solidFill>
                  <a:schemeClr val="bg1"/>
                </a:solidFill>
                <a:latin typeface="Californian FB" panose="0207040306080B030204" pitchFamily="18" charset="0"/>
              </a:rPr>
            </a:br>
            <a:r>
              <a:rPr lang="hr-HR" sz="4000" b="1" dirty="0">
                <a:solidFill>
                  <a:schemeClr val="bg1"/>
                </a:solidFill>
                <a:latin typeface="Californian FB" panose="0207040306080B030204" pitchFamily="18" charset="0"/>
              </a:rPr>
              <a:t/>
            </a:r>
            <a:br>
              <a:rPr lang="hr-HR" sz="4000" b="1" dirty="0">
                <a:solidFill>
                  <a:schemeClr val="bg1"/>
                </a:solidFill>
                <a:latin typeface="Californian FB" panose="0207040306080B030204" pitchFamily="18" charset="0"/>
              </a:rPr>
            </a:br>
            <a:r>
              <a:rPr lang="en-US" sz="4000" b="1" dirty="0">
                <a:solidFill>
                  <a:schemeClr val="bg1"/>
                </a:solidFill>
                <a:latin typeface="Californian FB" panose="0207040306080B030204" pitchFamily="18" charset="0"/>
              </a:rPr>
              <a:t>They are extremely swift animals</a:t>
            </a:r>
            <a:r>
              <a:rPr lang="hr-HR" sz="4000" b="1" dirty="0">
                <a:solidFill>
                  <a:schemeClr val="bg1"/>
                </a:solidFill>
                <a:latin typeface="Californian FB" panose="0207040306080B030204" pitchFamily="18" charset="0"/>
              </a:rPr>
              <a:t/>
            </a:r>
            <a:br>
              <a:rPr lang="hr-HR" sz="4000" b="1" dirty="0">
                <a:solidFill>
                  <a:schemeClr val="bg1"/>
                </a:solidFill>
                <a:latin typeface="Californian FB" panose="0207040306080B030204" pitchFamily="18" charset="0"/>
              </a:rPr>
            </a:br>
            <a:r>
              <a:rPr lang="hr-HR" sz="4000" b="1" dirty="0">
                <a:solidFill>
                  <a:schemeClr val="bg1"/>
                </a:solidFill>
                <a:latin typeface="Californian FB" panose="0207040306080B030204" pitchFamily="18" charset="0"/>
              </a:rPr>
              <a:t/>
            </a:r>
            <a:br>
              <a:rPr lang="hr-HR" sz="4000" b="1" dirty="0">
                <a:solidFill>
                  <a:schemeClr val="bg1"/>
                </a:solidFill>
                <a:latin typeface="Californian FB" panose="0207040306080B030204" pitchFamily="18" charset="0"/>
              </a:rPr>
            </a:br>
            <a:r>
              <a:rPr lang="hr-HR" sz="4000" b="1" dirty="0">
                <a:solidFill>
                  <a:schemeClr val="bg1"/>
                </a:solidFill>
                <a:latin typeface="Californian FB" panose="0207040306080B030204" pitchFamily="18" charset="0"/>
              </a:rPr>
              <a:t>T</a:t>
            </a:r>
            <a:r>
              <a:rPr lang="en-US" sz="4000" b="1" dirty="0">
                <a:solidFill>
                  <a:schemeClr val="bg1"/>
                </a:solidFill>
                <a:latin typeface="Californian FB" panose="0207040306080B030204" pitchFamily="18" charset="0"/>
              </a:rPr>
              <a:t>hey have been hunted intensively by humans, sometimes with the aid of cheetahs</a:t>
            </a:r>
            <a:r>
              <a:rPr lang="hr-HR" sz="4000" b="1" dirty="0">
                <a:solidFill>
                  <a:schemeClr val="bg1"/>
                </a:solidFill>
                <a:latin typeface="Californian FB" panose="0207040306080B030204" pitchFamily="18" charset="0"/>
              </a:rPr>
              <a:t/>
            </a:r>
            <a:br>
              <a:rPr lang="hr-HR" sz="4000" b="1" dirty="0">
                <a:solidFill>
                  <a:schemeClr val="bg1"/>
                </a:solidFill>
                <a:latin typeface="Californian FB" panose="0207040306080B030204" pitchFamily="18" charset="0"/>
              </a:rPr>
            </a:br>
            <a:r>
              <a:rPr lang="hr-HR" sz="4000" b="1" dirty="0">
                <a:solidFill>
                  <a:schemeClr val="bg1"/>
                </a:solidFill>
                <a:latin typeface="Californian FB" panose="0207040306080B030204" pitchFamily="18" charset="0"/>
              </a:rPr>
              <a:t/>
            </a:r>
            <a:br>
              <a:rPr lang="hr-HR" sz="4000" b="1" dirty="0">
                <a:solidFill>
                  <a:schemeClr val="bg1"/>
                </a:solidFill>
                <a:latin typeface="Californian FB" panose="0207040306080B030204" pitchFamily="18" charset="0"/>
              </a:rPr>
            </a:br>
            <a:r>
              <a:rPr lang="en-US" sz="4000" b="1" dirty="0">
                <a:solidFill>
                  <a:schemeClr val="bg1"/>
                </a:solidFill>
                <a:latin typeface="Californian FB" panose="0207040306080B030204" pitchFamily="18" charset="0"/>
              </a:rPr>
              <a:t>Blackbucks graze in herds of 10 to 100 </a:t>
            </a:r>
            <a:r>
              <a:rPr lang="hr-HR" dirty="0"/>
              <a:t/>
            </a:r>
            <a:br>
              <a:rPr lang="hr-HR" dirty="0"/>
            </a:br>
            <a:r>
              <a:rPr lang="hr-HR" dirty="0"/>
              <a:t/>
            </a:r>
            <a:br>
              <a:rPr lang="hr-HR" dirty="0"/>
            </a:br>
            <a:r>
              <a:rPr lang="hr-HR" dirty="0"/>
              <a:t/>
            </a:r>
            <a:br>
              <a:rPr lang="hr-HR" dirty="0"/>
            </a:br>
            <a:endParaRPr lang="hr-HR" dirty="0"/>
          </a:p>
        </p:txBody>
      </p:sp>
      <p:pic>
        <p:nvPicPr>
          <p:cNvPr id="6" name="Slika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997688" y="800181"/>
            <a:ext cx="4770783" cy="4770783"/>
          </a:xfrm>
          <a:prstGeom prst="rect">
            <a:avLst/>
          </a:prstGeom>
        </p:spPr>
      </p:pic>
    </p:spTree>
    <p:extLst>
      <p:ext uri="{BB962C8B-B14F-4D97-AF65-F5344CB8AC3E}">
        <p14:creationId xmlns:p14="http://schemas.microsoft.com/office/powerpoint/2010/main" val="262811806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zervirano mjesto sadržaja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805" y="-323556"/>
            <a:ext cx="12268805" cy="7856898"/>
          </a:xfrm>
        </p:spPr>
      </p:pic>
      <p:sp>
        <p:nvSpPr>
          <p:cNvPr id="5" name="Pravokutnik 4"/>
          <p:cNvSpPr/>
          <p:nvPr/>
        </p:nvSpPr>
        <p:spPr>
          <a:xfrm>
            <a:off x="599661" y="4028401"/>
            <a:ext cx="10306878" cy="270370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hr-HR"/>
          </a:p>
        </p:txBody>
      </p:sp>
      <p:sp>
        <p:nvSpPr>
          <p:cNvPr id="2" name="Naslov 1"/>
          <p:cNvSpPr>
            <a:spLocks noGrp="1"/>
          </p:cNvSpPr>
          <p:nvPr>
            <p:ph type="title"/>
          </p:nvPr>
        </p:nvSpPr>
        <p:spPr>
          <a:xfrm>
            <a:off x="599661" y="2260185"/>
            <a:ext cx="10515600" cy="6751292"/>
          </a:xfrm>
        </p:spPr>
        <p:txBody>
          <a:bodyPr>
            <a:normAutofit fontScale="90000"/>
          </a:bodyPr>
          <a:lstStyle/>
          <a:p>
            <a:r>
              <a:rPr lang="hr-HR" dirty="0"/>
              <a:t/>
            </a:r>
            <a:br>
              <a:rPr lang="hr-HR" dirty="0"/>
            </a:br>
            <a:r>
              <a:rPr lang="hr-HR" dirty="0"/>
              <a:t/>
            </a:r>
            <a:br>
              <a:rPr lang="hr-HR" dirty="0"/>
            </a:br>
            <a:r>
              <a:rPr lang="hr-HR" b="1" i="1" dirty="0">
                <a:solidFill>
                  <a:schemeClr val="bg1"/>
                </a:solidFill>
                <a:effectLst>
                  <a:outerShdw blurRad="38100" dist="38100" dir="2700000" algn="tl">
                    <a:srgbClr val="000000">
                      <a:alpha val="43137"/>
                    </a:srgbClr>
                  </a:outerShdw>
                </a:effectLst>
                <a:latin typeface="Arial Black" panose="020B0A04020102020204" pitchFamily="34" charset="0"/>
              </a:rPr>
              <a:t>RED PANDA</a:t>
            </a:r>
            <a:r>
              <a:rPr lang="hr-HR" dirty="0"/>
              <a:t/>
            </a:r>
            <a:br>
              <a:rPr lang="hr-HR" dirty="0"/>
            </a:br>
            <a:r>
              <a:rPr lang="hr-HR" dirty="0"/>
              <a:t/>
            </a:r>
            <a:br>
              <a:rPr lang="hr-HR" dirty="0"/>
            </a:br>
            <a:r>
              <a:rPr lang="hr-HR" dirty="0"/>
              <a:t/>
            </a:r>
            <a:br>
              <a:rPr lang="hr-HR" dirty="0"/>
            </a:br>
            <a:r>
              <a:rPr lang="hr-HR" dirty="0"/>
              <a:t/>
            </a:r>
            <a:br>
              <a:rPr lang="hr-HR" dirty="0"/>
            </a:br>
            <a:r>
              <a:rPr lang="hr-HR" dirty="0"/>
              <a:t/>
            </a:r>
            <a:br>
              <a:rPr lang="hr-HR" dirty="0"/>
            </a:br>
            <a:r>
              <a:rPr lang="hr-HR" dirty="0"/>
              <a:t/>
            </a:r>
            <a:br>
              <a:rPr lang="hr-HR" dirty="0"/>
            </a:br>
            <a:r>
              <a:rPr lang="en-US" sz="3100" dirty="0">
                <a:solidFill>
                  <a:schemeClr val="bg1"/>
                </a:solidFill>
              </a:rPr>
              <a:t>Currently, red pandas live in the Eastern Himalayas.</a:t>
            </a:r>
            <a:r>
              <a:rPr lang="hr-HR" sz="3100" dirty="0">
                <a:solidFill>
                  <a:schemeClr val="bg1"/>
                </a:solidFill>
              </a:rPr>
              <a:t/>
            </a:r>
            <a:br>
              <a:rPr lang="hr-HR" sz="3100" dirty="0">
                <a:solidFill>
                  <a:schemeClr val="bg1"/>
                </a:solidFill>
              </a:rPr>
            </a:br>
            <a:r>
              <a:rPr lang="hr-HR" sz="3100" dirty="0">
                <a:solidFill>
                  <a:schemeClr val="bg1"/>
                </a:solidFill>
              </a:rPr>
              <a:t/>
            </a:r>
            <a:br>
              <a:rPr lang="hr-HR" sz="3100" dirty="0">
                <a:solidFill>
                  <a:schemeClr val="bg1"/>
                </a:solidFill>
              </a:rPr>
            </a:br>
            <a:r>
              <a:rPr lang="en-US" sz="3100" dirty="0">
                <a:solidFill>
                  <a:schemeClr val="bg1"/>
                </a:solidFill>
              </a:rPr>
              <a:t>they need to spend 13 hours a day eating and looking for food </a:t>
            </a:r>
            <a:r>
              <a:rPr lang="hr-HR" sz="3100" dirty="0">
                <a:solidFill>
                  <a:schemeClr val="bg1"/>
                </a:solidFill>
              </a:rPr>
              <a:t/>
            </a:r>
            <a:br>
              <a:rPr lang="hr-HR" sz="3100" dirty="0">
                <a:solidFill>
                  <a:schemeClr val="bg1"/>
                </a:solidFill>
              </a:rPr>
            </a:br>
            <a:r>
              <a:rPr lang="hr-HR" sz="3100" dirty="0">
                <a:solidFill>
                  <a:schemeClr val="bg1"/>
                </a:solidFill>
              </a:rPr>
              <a:t/>
            </a:r>
            <a:br>
              <a:rPr lang="hr-HR" sz="3100" dirty="0">
                <a:solidFill>
                  <a:schemeClr val="bg1"/>
                </a:solidFill>
              </a:rPr>
            </a:br>
            <a:r>
              <a:rPr lang="en-US" sz="3100" dirty="0">
                <a:solidFill>
                  <a:schemeClr val="bg1"/>
                </a:solidFill>
              </a:rPr>
              <a:t>Red pandas escaped from zoos in London, Birmingham, and Rotterdam</a:t>
            </a:r>
            <a:r>
              <a:rPr lang="hr-HR" sz="3100" dirty="0">
                <a:solidFill>
                  <a:schemeClr val="bg1"/>
                </a:solidFill>
              </a:rPr>
              <a:t>. </a:t>
            </a:r>
            <a:r>
              <a:rPr lang="en-US" sz="3100" dirty="0">
                <a:solidFill>
                  <a:schemeClr val="bg1"/>
                </a:solidFill>
              </a:rPr>
              <a:t>Sadly, the red panda involved in the 1978 Rotterdam escape was found dead not long after the search for it began</a:t>
            </a:r>
            <a:r>
              <a:rPr lang="hr-HR" sz="3100" dirty="0">
                <a:solidFill>
                  <a:schemeClr val="bg1"/>
                </a:solidFill>
              </a:rPr>
              <a:t>.</a:t>
            </a:r>
            <a:r>
              <a:rPr lang="hr-HR" dirty="0"/>
              <a:t/>
            </a:r>
            <a:br>
              <a:rPr lang="hr-HR" dirty="0"/>
            </a:br>
            <a:r>
              <a:rPr lang="hr-HR" dirty="0"/>
              <a:t/>
            </a:r>
            <a:br>
              <a:rPr lang="hr-HR" dirty="0"/>
            </a:br>
            <a:r>
              <a:rPr lang="hr-HR" dirty="0"/>
              <a:t/>
            </a:r>
            <a:br>
              <a:rPr lang="hr-HR" dirty="0"/>
            </a:br>
            <a:r>
              <a:rPr lang="hr-HR" dirty="0"/>
              <a:t/>
            </a:r>
            <a:br>
              <a:rPr lang="hr-HR" dirty="0"/>
            </a:br>
            <a:r>
              <a:rPr lang="hr-HR" dirty="0"/>
              <a:t/>
            </a:r>
            <a:br>
              <a:rPr lang="hr-HR" dirty="0"/>
            </a:br>
            <a:r>
              <a:rPr lang="hr-HR" dirty="0"/>
              <a:t/>
            </a:r>
            <a:br>
              <a:rPr lang="hr-HR" dirty="0"/>
            </a:br>
            <a:r>
              <a:rPr lang="hr-HR" dirty="0"/>
              <a:t/>
            </a:r>
            <a:br>
              <a:rPr lang="hr-HR" dirty="0"/>
            </a:br>
            <a:r>
              <a:rPr lang="hr-HR" dirty="0"/>
              <a:t/>
            </a:r>
            <a:br>
              <a:rPr lang="hr-HR" dirty="0"/>
            </a:br>
            <a:r>
              <a:rPr lang="hr-HR" dirty="0"/>
              <a:t/>
            </a:r>
            <a:br>
              <a:rPr lang="hr-HR" dirty="0"/>
            </a:br>
            <a:endParaRPr lang="hr-HR" dirty="0"/>
          </a:p>
        </p:txBody>
      </p:sp>
      <p:pic>
        <p:nvPicPr>
          <p:cNvPr id="6" name="Slika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53425">
            <a:off x="8469674" y="2553910"/>
            <a:ext cx="3174111" cy="21019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524082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zervirano mjesto sadržaja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93895"/>
            <a:ext cx="12720040" cy="9838382"/>
          </a:xfrm>
        </p:spPr>
      </p:pic>
      <p:sp>
        <p:nvSpPr>
          <p:cNvPr id="5" name="Pravokutnik 4"/>
          <p:cNvSpPr/>
          <p:nvPr/>
        </p:nvSpPr>
        <p:spPr>
          <a:xfrm>
            <a:off x="202096" y="1470991"/>
            <a:ext cx="9684026" cy="4704522"/>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hr-HR"/>
          </a:p>
        </p:txBody>
      </p:sp>
      <p:sp>
        <p:nvSpPr>
          <p:cNvPr id="2" name="Naslov 1"/>
          <p:cNvSpPr>
            <a:spLocks noGrp="1"/>
          </p:cNvSpPr>
          <p:nvPr>
            <p:ph type="title"/>
          </p:nvPr>
        </p:nvSpPr>
        <p:spPr>
          <a:xfrm>
            <a:off x="202096" y="92767"/>
            <a:ext cx="10515600" cy="6241774"/>
          </a:xfrm>
        </p:spPr>
        <p:txBody>
          <a:bodyPr>
            <a:normAutofit/>
          </a:bodyPr>
          <a:lstStyle/>
          <a:p>
            <a:r>
              <a:rPr lang="hr-HR" b="1" dirty="0">
                <a:solidFill>
                  <a:schemeClr val="bg1"/>
                </a:solidFill>
                <a:effectLst>
                  <a:outerShdw blurRad="38100" dist="38100" dir="2700000" algn="tl">
                    <a:srgbClr val="000000">
                      <a:alpha val="43137"/>
                    </a:srgbClr>
                  </a:outerShdw>
                </a:effectLst>
                <a:latin typeface="Arial Black" panose="020B0A04020102020204" pitchFamily="34" charset="0"/>
              </a:rPr>
              <a:t>GIANT PANDA</a:t>
            </a:r>
            <a:r>
              <a:rPr lang="hr-HR" dirty="0"/>
              <a:t/>
            </a:r>
            <a:br>
              <a:rPr lang="hr-HR" dirty="0"/>
            </a:br>
            <a:r>
              <a:rPr lang="hr-HR" dirty="0"/>
              <a:t/>
            </a:r>
            <a:br>
              <a:rPr lang="hr-HR" dirty="0"/>
            </a:br>
            <a:r>
              <a:rPr lang="en-US" sz="3600" dirty="0">
                <a:solidFill>
                  <a:schemeClr val="bg1"/>
                </a:solidFill>
                <a:latin typeface="Bell MT" panose="02020503060305020303" pitchFamily="18" charset="0"/>
              </a:rPr>
              <a:t>Pandas are usually born in August</a:t>
            </a:r>
            <a:r>
              <a:rPr lang="hr-HR" sz="3600" dirty="0">
                <a:solidFill>
                  <a:schemeClr val="bg1"/>
                </a:solidFill>
                <a:latin typeface="Bell MT" panose="02020503060305020303" pitchFamily="18" charset="0"/>
              </a:rPr>
              <a:t>.</a:t>
            </a:r>
            <a:br>
              <a:rPr lang="hr-HR" sz="3600" dirty="0">
                <a:solidFill>
                  <a:schemeClr val="bg1"/>
                </a:solidFill>
                <a:latin typeface="Bell MT" panose="02020503060305020303" pitchFamily="18" charset="0"/>
              </a:rPr>
            </a:br>
            <a:r>
              <a:rPr lang="hr-HR" sz="3600" dirty="0">
                <a:solidFill>
                  <a:schemeClr val="bg1"/>
                </a:solidFill>
                <a:latin typeface="Bell MT" panose="02020503060305020303" pitchFamily="18" charset="0"/>
              </a:rPr>
              <a:t/>
            </a:r>
            <a:br>
              <a:rPr lang="hr-HR" sz="3600" dirty="0">
                <a:solidFill>
                  <a:schemeClr val="bg1"/>
                </a:solidFill>
                <a:latin typeface="Bell MT" panose="02020503060305020303" pitchFamily="18" charset="0"/>
              </a:rPr>
            </a:br>
            <a:r>
              <a:rPr lang="en-US" sz="3600" dirty="0">
                <a:solidFill>
                  <a:schemeClr val="bg1"/>
                </a:solidFill>
                <a:latin typeface="Bell MT" panose="02020503060305020303" pitchFamily="18" charset="0"/>
              </a:rPr>
              <a:t>Not all giant pandas are black and white! A few are </a:t>
            </a:r>
            <a:r>
              <a:rPr lang="en-US" sz="3600" u="sng" dirty="0">
                <a:solidFill>
                  <a:schemeClr val="bg1"/>
                </a:solidFill>
                <a:latin typeface="Bell MT" panose="02020503060305020303" pitchFamily="18" charset="0"/>
              </a:rPr>
              <a:t>brown</a:t>
            </a:r>
            <a:r>
              <a:rPr lang="en-US" sz="3600" dirty="0">
                <a:solidFill>
                  <a:schemeClr val="bg1"/>
                </a:solidFill>
                <a:latin typeface="Bell MT" panose="02020503060305020303" pitchFamily="18" charset="0"/>
              </a:rPr>
              <a:t> and white</a:t>
            </a:r>
            <a:r>
              <a:rPr lang="hr-HR" sz="3600" dirty="0">
                <a:solidFill>
                  <a:schemeClr val="bg1"/>
                </a:solidFill>
                <a:latin typeface="Bell MT" panose="02020503060305020303" pitchFamily="18" charset="0"/>
              </a:rPr>
              <a:t>.</a:t>
            </a:r>
            <a:br>
              <a:rPr lang="hr-HR" sz="3600" dirty="0">
                <a:solidFill>
                  <a:schemeClr val="bg1"/>
                </a:solidFill>
                <a:latin typeface="Bell MT" panose="02020503060305020303" pitchFamily="18" charset="0"/>
              </a:rPr>
            </a:br>
            <a:r>
              <a:rPr lang="hr-HR" sz="3600" dirty="0">
                <a:solidFill>
                  <a:schemeClr val="bg1"/>
                </a:solidFill>
                <a:latin typeface="Bell MT" panose="02020503060305020303" pitchFamily="18" charset="0"/>
              </a:rPr>
              <a:t/>
            </a:r>
            <a:br>
              <a:rPr lang="hr-HR" sz="3600" dirty="0">
                <a:solidFill>
                  <a:schemeClr val="bg1"/>
                </a:solidFill>
                <a:latin typeface="Bell MT" panose="02020503060305020303" pitchFamily="18" charset="0"/>
              </a:rPr>
            </a:br>
            <a:r>
              <a:rPr lang="en-US" sz="3600" dirty="0">
                <a:solidFill>
                  <a:schemeClr val="bg1"/>
                </a:solidFill>
                <a:latin typeface="Bell MT" panose="02020503060305020303" pitchFamily="18" charset="0"/>
              </a:rPr>
              <a:t>A 45 kilo adult spends 12-16 hours eating</a:t>
            </a:r>
            <a:r>
              <a:rPr lang="hr-HR" sz="3600" dirty="0">
                <a:solidFill>
                  <a:schemeClr val="bg1"/>
                </a:solidFill>
                <a:latin typeface="Bell MT" panose="02020503060305020303" pitchFamily="18" charset="0"/>
              </a:rPr>
              <a:t/>
            </a:r>
            <a:br>
              <a:rPr lang="hr-HR" sz="3600" dirty="0">
                <a:solidFill>
                  <a:schemeClr val="bg1"/>
                </a:solidFill>
                <a:latin typeface="Bell MT" panose="02020503060305020303" pitchFamily="18" charset="0"/>
              </a:rPr>
            </a:br>
            <a:r>
              <a:rPr lang="hr-HR" sz="3600" dirty="0">
                <a:solidFill>
                  <a:schemeClr val="bg1"/>
                </a:solidFill>
                <a:latin typeface="Bell MT" panose="02020503060305020303" pitchFamily="18" charset="0"/>
              </a:rPr>
              <a:t/>
            </a:r>
            <a:br>
              <a:rPr lang="hr-HR" sz="3600" dirty="0">
                <a:solidFill>
                  <a:schemeClr val="bg1"/>
                </a:solidFill>
                <a:latin typeface="Bell MT" panose="02020503060305020303" pitchFamily="18" charset="0"/>
              </a:rPr>
            </a:br>
            <a:r>
              <a:rPr lang="hr-HR" sz="3600" dirty="0">
                <a:solidFill>
                  <a:schemeClr val="bg1"/>
                </a:solidFill>
                <a:latin typeface="Bell MT" panose="02020503060305020303" pitchFamily="18" charset="0"/>
              </a:rPr>
              <a:t/>
            </a:r>
            <a:br>
              <a:rPr lang="hr-HR" sz="3600" dirty="0">
                <a:solidFill>
                  <a:schemeClr val="bg1"/>
                </a:solidFill>
                <a:latin typeface="Bell MT" panose="02020503060305020303" pitchFamily="18" charset="0"/>
              </a:rPr>
            </a:br>
            <a:r>
              <a:rPr lang="en-US" sz="3600" dirty="0">
                <a:solidFill>
                  <a:schemeClr val="bg1"/>
                </a:solidFill>
                <a:latin typeface="Bell MT" panose="02020503060305020303" pitchFamily="18" charset="0"/>
              </a:rPr>
              <a:t>Cat type eyes help them to see in the dark.</a:t>
            </a:r>
            <a:endParaRPr lang="hr-HR" dirty="0">
              <a:solidFill>
                <a:schemeClr val="bg1"/>
              </a:solidFill>
              <a:latin typeface="Bell MT" panose="02020503060305020303" pitchFamily="18" charset="0"/>
            </a:endParaRPr>
          </a:p>
        </p:txBody>
      </p:sp>
      <p:pic>
        <p:nvPicPr>
          <p:cNvPr id="6" name="Slika 5" descr="Po from DreamWorks Animation's Kung Fu Pand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1645" y="1982788"/>
            <a:ext cx="3108395" cy="4351753"/>
          </a:xfrm>
          <a:prstGeom prst="rect">
            <a:avLst/>
          </a:prstGeom>
        </p:spPr>
      </p:pic>
      <p:pic>
        <p:nvPicPr>
          <p:cNvPr id="7" name="Slika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43183" y="84178"/>
            <a:ext cx="3399530" cy="2261830"/>
          </a:xfrm>
          <a:prstGeom prst="rect">
            <a:avLst/>
          </a:prstGeom>
          <a:ln>
            <a:noFill/>
          </a:ln>
          <a:effectLst>
            <a:softEdge rad="112500"/>
          </a:effectLst>
        </p:spPr>
      </p:pic>
    </p:spTree>
    <p:extLst>
      <p:ext uri="{BB962C8B-B14F-4D97-AF65-F5344CB8AC3E}">
        <p14:creationId xmlns:p14="http://schemas.microsoft.com/office/powerpoint/2010/main" val="269266406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circle(in)">
                                      <p:cBhvr>
                                        <p:cTn id="2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zervirano mjesto sadržaja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4070" y="0"/>
            <a:ext cx="12788082" cy="7025585"/>
          </a:xfrm>
        </p:spPr>
      </p:pic>
      <p:sp>
        <p:nvSpPr>
          <p:cNvPr id="5" name="Pravokutnik 4"/>
          <p:cNvSpPr/>
          <p:nvPr/>
        </p:nvSpPr>
        <p:spPr>
          <a:xfrm>
            <a:off x="175591" y="2133600"/>
            <a:ext cx="10200861" cy="3988904"/>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hr-HR"/>
          </a:p>
        </p:txBody>
      </p:sp>
      <p:sp>
        <p:nvSpPr>
          <p:cNvPr id="2" name="Naslov 1"/>
          <p:cNvSpPr>
            <a:spLocks noGrp="1"/>
          </p:cNvSpPr>
          <p:nvPr>
            <p:ph type="title"/>
          </p:nvPr>
        </p:nvSpPr>
        <p:spPr>
          <a:xfrm>
            <a:off x="175591" y="2850010"/>
            <a:ext cx="10515600" cy="1325563"/>
          </a:xfrm>
        </p:spPr>
        <p:txBody>
          <a:bodyPr>
            <a:noAutofit/>
          </a:bodyPr>
          <a:lstStyle/>
          <a:p>
            <a:r>
              <a:rPr lang="hr-HR" b="1" dirty="0">
                <a:solidFill>
                  <a:schemeClr val="bg1"/>
                </a:solidFill>
                <a:effectLst>
                  <a:outerShdw blurRad="38100" dist="38100" dir="2700000" algn="tl">
                    <a:srgbClr val="000000">
                      <a:alpha val="43137"/>
                    </a:srgbClr>
                  </a:outerShdw>
                </a:effectLst>
                <a:latin typeface="Arial Black" panose="020B0A04020102020204" pitchFamily="34" charset="0"/>
              </a:rPr>
              <a:t>POLAR BEARS</a:t>
            </a:r>
            <a:r>
              <a:rPr lang="hr-HR" dirty="0"/>
              <a:t/>
            </a:r>
            <a:br>
              <a:rPr lang="hr-HR" dirty="0"/>
            </a:br>
            <a:r>
              <a:rPr lang="hr-HR" dirty="0"/>
              <a:t/>
            </a:r>
            <a:br>
              <a:rPr lang="hr-HR" dirty="0"/>
            </a:br>
            <a:r>
              <a:rPr lang="en-US" sz="3200" dirty="0">
                <a:solidFill>
                  <a:schemeClr val="bg1"/>
                </a:solidFill>
                <a:latin typeface="Californian FB" panose="0207040306080B030204" pitchFamily="18" charset="0"/>
              </a:rPr>
              <a:t>Polar bears feed almost exclusively on ringed seals and bearded seals</a:t>
            </a:r>
            <a:r>
              <a:rPr lang="hr-HR" sz="3200" dirty="0">
                <a:solidFill>
                  <a:schemeClr val="bg1"/>
                </a:solidFill>
                <a:latin typeface="Californian FB" panose="0207040306080B030204" pitchFamily="18" charset="0"/>
              </a:rPr>
              <a:t/>
            </a:r>
            <a:br>
              <a:rPr lang="hr-HR" sz="3200" dirty="0">
                <a:solidFill>
                  <a:schemeClr val="bg1"/>
                </a:solidFill>
                <a:latin typeface="Californian FB" panose="0207040306080B030204" pitchFamily="18" charset="0"/>
              </a:rPr>
            </a:br>
            <a:r>
              <a:rPr lang="hr-HR" sz="3200" dirty="0">
                <a:solidFill>
                  <a:schemeClr val="bg1"/>
                </a:solidFill>
                <a:latin typeface="Californian FB" panose="0207040306080B030204" pitchFamily="18" charset="0"/>
              </a:rPr>
              <a:t/>
            </a:r>
            <a:br>
              <a:rPr lang="hr-HR" sz="3200" dirty="0">
                <a:solidFill>
                  <a:schemeClr val="bg1"/>
                </a:solidFill>
                <a:latin typeface="Californian FB" panose="0207040306080B030204" pitchFamily="18" charset="0"/>
              </a:rPr>
            </a:br>
            <a:r>
              <a:rPr lang="en-US" sz="3200" dirty="0">
                <a:solidFill>
                  <a:schemeClr val="bg1"/>
                </a:solidFill>
                <a:latin typeface="Californian FB" panose="0207040306080B030204" pitchFamily="18" charset="0"/>
              </a:rPr>
              <a:t>Polar bears are only found in the Arctic.</a:t>
            </a:r>
            <a:r>
              <a:rPr lang="hr-HR" sz="3200" dirty="0">
                <a:solidFill>
                  <a:schemeClr val="bg1"/>
                </a:solidFill>
                <a:latin typeface="Californian FB" panose="0207040306080B030204" pitchFamily="18" charset="0"/>
              </a:rPr>
              <a:t/>
            </a:r>
            <a:br>
              <a:rPr lang="hr-HR" sz="3200" dirty="0">
                <a:solidFill>
                  <a:schemeClr val="bg1"/>
                </a:solidFill>
                <a:latin typeface="Californian FB" panose="0207040306080B030204" pitchFamily="18" charset="0"/>
              </a:rPr>
            </a:br>
            <a:r>
              <a:rPr lang="hr-HR" sz="3200" dirty="0">
                <a:solidFill>
                  <a:schemeClr val="bg1"/>
                </a:solidFill>
                <a:latin typeface="Californian FB" panose="0207040306080B030204" pitchFamily="18" charset="0"/>
              </a:rPr>
              <a:t/>
            </a:r>
            <a:br>
              <a:rPr lang="hr-HR" sz="3200" dirty="0">
                <a:solidFill>
                  <a:schemeClr val="bg1"/>
                </a:solidFill>
                <a:latin typeface="Californian FB" panose="0207040306080B030204" pitchFamily="18" charset="0"/>
              </a:rPr>
            </a:br>
            <a:r>
              <a:rPr lang="en-US" sz="3200" dirty="0">
                <a:solidFill>
                  <a:schemeClr val="bg1"/>
                </a:solidFill>
                <a:latin typeface="Californian FB" panose="0207040306080B030204" pitchFamily="18" charset="0"/>
              </a:rPr>
              <a:t>Pregnant polar bears need to eat a lot in the summer and fall </a:t>
            </a:r>
            <a:r>
              <a:rPr lang="hr-HR" sz="3200" dirty="0">
                <a:solidFill>
                  <a:schemeClr val="bg1"/>
                </a:solidFill>
                <a:latin typeface="Californian FB" panose="0207040306080B030204" pitchFamily="18" charset="0"/>
              </a:rPr>
              <a:t/>
            </a:r>
            <a:br>
              <a:rPr lang="hr-HR" sz="3200" dirty="0">
                <a:solidFill>
                  <a:schemeClr val="bg1"/>
                </a:solidFill>
                <a:latin typeface="Californian FB" panose="0207040306080B030204" pitchFamily="18" charset="0"/>
              </a:rPr>
            </a:br>
            <a:r>
              <a:rPr lang="hr-HR" sz="3200" dirty="0">
                <a:solidFill>
                  <a:schemeClr val="bg1"/>
                </a:solidFill>
                <a:latin typeface="Californian FB" panose="0207040306080B030204" pitchFamily="18" charset="0"/>
              </a:rPr>
              <a:t/>
            </a:r>
            <a:br>
              <a:rPr lang="hr-HR" sz="3200" dirty="0">
                <a:solidFill>
                  <a:schemeClr val="bg1"/>
                </a:solidFill>
                <a:latin typeface="Californian FB" panose="0207040306080B030204" pitchFamily="18" charset="0"/>
              </a:rPr>
            </a:br>
            <a:r>
              <a:rPr lang="en-US" sz="3200" dirty="0">
                <a:solidFill>
                  <a:schemeClr val="bg1"/>
                </a:solidFill>
                <a:latin typeface="Californian FB" panose="0207040306080B030204" pitchFamily="18" charset="0"/>
              </a:rPr>
              <a:t>The polar bear is the largest and most carnivorous member of the bear family.</a:t>
            </a:r>
            <a:endParaRPr lang="hr-HR" dirty="0">
              <a:solidFill>
                <a:schemeClr val="bg1"/>
              </a:solidFill>
              <a:latin typeface="Californian FB" panose="0207040306080B030204" pitchFamily="18" charset="0"/>
            </a:endParaRPr>
          </a:p>
        </p:txBody>
      </p:sp>
      <p:pic>
        <p:nvPicPr>
          <p:cNvPr id="6" name="Slika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1225" y="2641460"/>
            <a:ext cx="4317766" cy="1652244"/>
          </a:xfrm>
          <a:prstGeom prst="rect">
            <a:avLst/>
          </a:prstGeom>
        </p:spPr>
      </p:pic>
    </p:spTree>
    <p:extLst>
      <p:ext uri="{BB962C8B-B14F-4D97-AF65-F5344CB8AC3E}">
        <p14:creationId xmlns:p14="http://schemas.microsoft.com/office/powerpoint/2010/main" val="140425114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zervirano mjesto sadržaja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808" y="-400182"/>
            <a:ext cx="12233808" cy="7658364"/>
          </a:xfrm>
        </p:spPr>
      </p:pic>
      <p:sp>
        <p:nvSpPr>
          <p:cNvPr id="2" name="Naslov 1"/>
          <p:cNvSpPr>
            <a:spLocks noGrp="1"/>
          </p:cNvSpPr>
          <p:nvPr>
            <p:ph type="title"/>
          </p:nvPr>
        </p:nvSpPr>
        <p:spPr/>
        <p:txBody>
          <a:bodyPr>
            <a:normAutofit/>
          </a:bodyPr>
          <a:lstStyle/>
          <a:p>
            <a:r>
              <a:rPr lang="hr-HR" sz="7200" dirty="0" err="1">
                <a:solidFill>
                  <a:schemeClr val="bg1"/>
                </a:solidFill>
                <a:latin typeface="Chiller" panose="04020404031007020602" pitchFamily="82" charset="0"/>
              </a:rPr>
              <a:t>The</a:t>
            </a:r>
            <a:r>
              <a:rPr lang="hr-HR" sz="7200" dirty="0">
                <a:solidFill>
                  <a:schemeClr val="bg1"/>
                </a:solidFill>
                <a:latin typeface="Chiller" panose="04020404031007020602" pitchFamily="82" charset="0"/>
              </a:rPr>
              <a:t> </a:t>
            </a:r>
            <a:r>
              <a:rPr lang="hr-HR" sz="7200" dirty="0" err="1">
                <a:solidFill>
                  <a:schemeClr val="bg1"/>
                </a:solidFill>
                <a:latin typeface="Chiller" panose="04020404031007020602" pitchFamily="82" charset="0"/>
              </a:rPr>
              <a:t>end</a:t>
            </a:r>
            <a:r>
              <a:rPr lang="hr-HR" sz="7200" dirty="0">
                <a:solidFill>
                  <a:schemeClr val="bg1"/>
                </a:solidFill>
                <a:latin typeface="Chiller" panose="04020404031007020602" pitchFamily="82" charset="0"/>
              </a:rPr>
              <a:t>…</a:t>
            </a:r>
          </a:p>
        </p:txBody>
      </p:sp>
      <p:pic>
        <p:nvPicPr>
          <p:cNvPr id="5" name="Slika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7642" y="2322611"/>
            <a:ext cx="3294153" cy="3398492"/>
          </a:xfrm>
          <a:prstGeom prst="rect">
            <a:avLst/>
          </a:prstGeom>
          <a:ln>
            <a:noFill/>
          </a:ln>
          <a:effectLst>
            <a:softEdge rad="112500"/>
          </a:effectLst>
        </p:spPr>
      </p:pic>
      <p:pic>
        <p:nvPicPr>
          <p:cNvPr id="6" name="Slika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24267">
            <a:off x="6476409" y="1699937"/>
            <a:ext cx="4121426" cy="4121426"/>
          </a:xfrm>
          <a:prstGeom prst="rect">
            <a:avLst/>
          </a:prstGeom>
          <a:ln>
            <a:noFill/>
          </a:ln>
          <a:effectLst>
            <a:outerShdw blurRad="292100" dist="139700" dir="2700000" algn="tl" rotWithShape="0">
              <a:srgbClr val="333333">
                <a:alpha val="65000"/>
              </a:srgbClr>
            </a:outerShdw>
          </a:effectLst>
        </p:spPr>
      </p:pic>
      <p:pic>
        <p:nvPicPr>
          <p:cNvPr id="7" name="Slika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71558" y="0"/>
            <a:ext cx="1557304" cy="1557304"/>
          </a:xfrm>
          <a:prstGeom prst="rect">
            <a:avLst/>
          </a:prstGeom>
        </p:spPr>
      </p:pic>
    </p:spTree>
    <p:extLst>
      <p:ext uri="{BB962C8B-B14F-4D97-AF65-F5344CB8AC3E}">
        <p14:creationId xmlns:p14="http://schemas.microsoft.com/office/powerpoint/2010/main" val="320577394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fill="hold"/>
                                        <p:tgtEl>
                                          <p:spTgt spid="5"/>
                                        </p:tgtEl>
                                        <p:attrNameLst>
                                          <p:attrName>ppt_x</p:attrName>
                                        </p:attrNameLst>
                                      </p:cBhvr>
                                      <p:tavLst>
                                        <p:tav tm="0">
                                          <p:val>
                                            <p:strVal val="#ppt_x"/>
                                          </p:val>
                                        </p:tav>
                                        <p:tav tm="100000">
                                          <p:val>
                                            <p:strVal val="#ppt_x"/>
                                          </p:val>
                                        </p:tav>
                                      </p:tavLst>
                                    </p:anim>
                                    <p:anim calcmode="lin" valueType="num">
                                      <p:cBhvr additive="base">
                                        <p:cTn id="3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down)">
                                      <p:cBhvr>
                                        <p:cTn id="3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TotalTime>
  <Words>49</Words>
  <Application>Microsoft Office PowerPoint</Application>
  <PresentationFormat>Prilagođeno</PresentationFormat>
  <Paragraphs>14</Paragraphs>
  <Slides>9</Slides>
  <Notes>0</Notes>
  <HiddenSlides>0</HiddenSlides>
  <MMClips>0</MMClips>
  <ScaleCrop>false</ScaleCrop>
  <HeadingPairs>
    <vt:vector size="4" baseType="variant">
      <vt:variant>
        <vt:lpstr>Tema</vt:lpstr>
      </vt:variant>
      <vt:variant>
        <vt:i4>1</vt:i4>
      </vt:variant>
      <vt:variant>
        <vt:lpstr>Naslovi slajdova</vt:lpstr>
      </vt:variant>
      <vt:variant>
        <vt:i4>9</vt:i4>
      </vt:variant>
    </vt:vector>
  </HeadingPairs>
  <TitlesOfParts>
    <vt:vector size="10" baseType="lpstr">
      <vt:lpstr>Tema sustava Office</vt:lpstr>
      <vt:lpstr>ENDANGERED ANIMALS</vt:lpstr>
      <vt:lpstr>Let's start…   We think people lost their awareness about animal importance. Animals would do anything to protect themselves just like humans, but what if it’s not possible?</vt:lpstr>
      <vt:lpstr>There are just so many endangered animals, so here are a few of them…  - snow leopard - the blackbuck - red panda - giant panda - polar bear</vt:lpstr>
      <vt:lpstr>      Snow leopard  They have serious appetites.  They use their powerful legs to jump up to 50 feet.  Snow leopards have furry tails they put to good use.  Their feet are built-in snowshoes  Snow leopards and the places they call home urgently need our help.     </vt:lpstr>
      <vt:lpstr>The blackbuck  Males stand about 32 in. (81 cm)  They are extremely swift animals  They have been hunted intensively by humans, sometimes with the aid of cheetahs  Blackbucks graze in herds of 10 to 100    </vt:lpstr>
      <vt:lpstr>  RED PANDA      Currently, red pandas live in the Eastern Himalayas.  they need to spend 13 hours a day eating and looking for food   Red pandas escaped from zoos in London, Birmingham, and Rotterdam. Sadly, the red panda involved in the 1978 Rotterdam escape was found dead not long after the search for it began.         </vt:lpstr>
      <vt:lpstr>GIANT PANDA  Pandas are usually born in August.  Not all giant pandas are black and white! A few are brown and white.  A 45 kilo adult spends 12-16 hours eating   Cat type eyes help them to see in the dark.</vt:lpstr>
      <vt:lpstr>POLAR BEARS  Polar bears feed almost exclusively on ringed seals and bearded seals  Polar bears are only found in the Arctic.  Pregnant polar bears need to eat a lot in the summer and fall   The polar bear is the largest and most carnivorous member of the bear family.</vt:lpstr>
      <vt:lpstr>The end…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ENDANGERED ANIMALS</dc:title>
  <dc:creator>Dora Rađa</dc:creator>
  <cp:lastModifiedBy>OSPK5</cp:lastModifiedBy>
  <cp:revision>20</cp:revision>
  <dcterms:created xsi:type="dcterms:W3CDTF">2017-01-13T16:41:59Z</dcterms:created>
  <dcterms:modified xsi:type="dcterms:W3CDTF">2017-01-17T07:39:19Z</dcterms:modified>
</cp:coreProperties>
</file>