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5" r:id="rId7"/>
    <p:sldId id="260" r:id="rId8"/>
    <p:sldId id="261" r:id="rId9"/>
    <p:sldId id="262" r:id="rId10"/>
    <p:sldId id="264" r:id="rId11"/>
    <p:sldId id="266" r:id="rId1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ja i Duje Glavina" initials="LiDG" lastIdx="0" clrIdx="0">
    <p:extLst>
      <p:ext uri="{19B8F6BF-5375-455C-9EA6-DF929625EA0E}">
        <p15:presenceInfo xmlns:p15="http://schemas.microsoft.com/office/powerpoint/2012/main" xmlns="" userId="5e10906b3ba5d7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FFCC00"/>
    <a:srgbClr val="CC9900"/>
    <a:srgbClr val="F7B227"/>
    <a:srgbClr val="FF9933"/>
    <a:srgbClr val="FF99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7E5CBD8A-5CBD-4D99-9DBD-00F08688364C}" type="datetimeFigureOut">
              <a:rPr lang="hr-HR" smtClean="0"/>
              <a:pPr/>
              <a:t>23.9.2015.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6291301-960B-460A-AB8A-8F8D7E40D355}" type="slidenum">
              <a:rPr lang="hr-HR" smtClean="0"/>
              <a:pPr/>
              <a:t>‹#›</a:t>
            </a:fld>
            <a:endParaRPr lang="hr-HR"/>
          </a:p>
        </p:txBody>
      </p:sp>
    </p:spTree>
    <p:extLst>
      <p:ext uri="{BB962C8B-B14F-4D97-AF65-F5344CB8AC3E}">
        <p14:creationId xmlns:p14="http://schemas.microsoft.com/office/powerpoint/2010/main" xmlns="" val="147083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E5CBD8A-5CBD-4D99-9DBD-00F08688364C}" type="datetimeFigureOut">
              <a:rPr lang="hr-HR" smtClean="0"/>
              <a:pPr/>
              <a:t>23.9.2015.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6291301-960B-460A-AB8A-8F8D7E40D355}" type="slidenum">
              <a:rPr lang="hr-HR" smtClean="0"/>
              <a:pPr/>
              <a:t>‹#›</a:t>
            </a:fld>
            <a:endParaRPr lang="hr-HR"/>
          </a:p>
        </p:txBody>
      </p:sp>
    </p:spTree>
    <p:extLst>
      <p:ext uri="{BB962C8B-B14F-4D97-AF65-F5344CB8AC3E}">
        <p14:creationId xmlns:p14="http://schemas.microsoft.com/office/powerpoint/2010/main" xmlns="" val="305757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E5CBD8A-5CBD-4D99-9DBD-00F08688364C}" type="datetimeFigureOut">
              <a:rPr lang="hr-HR" smtClean="0"/>
              <a:pPr/>
              <a:t>23.9.2015.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6291301-960B-460A-AB8A-8F8D7E40D355}" type="slidenum">
              <a:rPr lang="hr-HR" smtClean="0"/>
              <a:pPr/>
              <a:t>‹#›</a:t>
            </a:fld>
            <a:endParaRPr lang="hr-HR"/>
          </a:p>
        </p:txBody>
      </p:sp>
    </p:spTree>
    <p:extLst>
      <p:ext uri="{BB962C8B-B14F-4D97-AF65-F5344CB8AC3E}">
        <p14:creationId xmlns:p14="http://schemas.microsoft.com/office/powerpoint/2010/main" xmlns="" val="75591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E5CBD8A-5CBD-4D99-9DBD-00F08688364C}" type="datetimeFigureOut">
              <a:rPr lang="hr-HR" smtClean="0"/>
              <a:pPr/>
              <a:t>23.9.2015.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6291301-960B-460A-AB8A-8F8D7E40D355}" type="slidenum">
              <a:rPr lang="hr-HR" smtClean="0"/>
              <a:pPr/>
              <a:t>‹#›</a:t>
            </a:fld>
            <a:endParaRPr lang="hr-HR"/>
          </a:p>
        </p:txBody>
      </p:sp>
    </p:spTree>
    <p:extLst>
      <p:ext uri="{BB962C8B-B14F-4D97-AF65-F5344CB8AC3E}">
        <p14:creationId xmlns:p14="http://schemas.microsoft.com/office/powerpoint/2010/main" xmlns="" val="370941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7E5CBD8A-5CBD-4D99-9DBD-00F08688364C}" type="datetimeFigureOut">
              <a:rPr lang="hr-HR" smtClean="0"/>
              <a:pPr/>
              <a:t>23.9.2015.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6291301-960B-460A-AB8A-8F8D7E40D355}" type="slidenum">
              <a:rPr lang="hr-HR" smtClean="0"/>
              <a:pPr/>
              <a:t>‹#›</a:t>
            </a:fld>
            <a:endParaRPr lang="hr-HR"/>
          </a:p>
        </p:txBody>
      </p:sp>
    </p:spTree>
    <p:extLst>
      <p:ext uri="{BB962C8B-B14F-4D97-AF65-F5344CB8AC3E}">
        <p14:creationId xmlns:p14="http://schemas.microsoft.com/office/powerpoint/2010/main" xmlns="" val="349784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7E5CBD8A-5CBD-4D99-9DBD-00F08688364C}" type="datetimeFigureOut">
              <a:rPr lang="hr-HR" smtClean="0"/>
              <a:pPr/>
              <a:t>23.9.2015.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6291301-960B-460A-AB8A-8F8D7E40D355}" type="slidenum">
              <a:rPr lang="hr-HR" smtClean="0"/>
              <a:pPr/>
              <a:t>‹#›</a:t>
            </a:fld>
            <a:endParaRPr lang="hr-HR"/>
          </a:p>
        </p:txBody>
      </p:sp>
    </p:spTree>
    <p:extLst>
      <p:ext uri="{BB962C8B-B14F-4D97-AF65-F5344CB8AC3E}">
        <p14:creationId xmlns:p14="http://schemas.microsoft.com/office/powerpoint/2010/main" xmlns="" val="376065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7E5CBD8A-5CBD-4D99-9DBD-00F08688364C}" type="datetimeFigureOut">
              <a:rPr lang="hr-HR" smtClean="0"/>
              <a:pPr/>
              <a:t>23.9.2015.</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86291301-960B-460A-AB8A-8F8D7E40D355}" type="slidenum">
              <a:rPr lang="hr-HR" smtClean="0"/>
              <a:pPr/>
              <a:t>‹#›</a:t>
            </a:fld>
            <a:endParaRPr lang="hr-HR"/>
          </a:p>
        </p:txBody>
      </p:sp>
    </p:spTree>
    <p:extLst>
      <p:ext uri="{BB962C8B-B14F-4D97-AF65-F5344CB8AC3E}">
        <p14:creationId xmlns:p14="http://schemas.microsoft.com/office/powerpoint/2010/main" xmlns="" val="320866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7E5CBD8A-5CBD-4D99-9DBD-00F08688364C}" type="datetimeFigureOut">
              <a:rPr lang="hr-HR" smtClean="0"/>
              <a:pPr/>
              <a:t>23.9.2015.</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86291301-960B-460A-AB8A-8F8D7E40D355}" type="slidenum">
              <a:rPr lang="hr-HR" smtClean="0"/>
              <a:pPr/>
              <a:t>‹#›</a:t>
            </a:fld>
            <a:endParaRPr lang="hr-HR"/>
          </a:p>
        </p:txBody>
      </p:sp>
    </p:spTree>
    <p:extLst>
      <p:ext uri="{BB962C8B-B14F-4D97-AF65-F5344CB8AC3E}">
        <p14:creationId xmlns:p14="http://schemas.microsoft.com/office/powerpoint/2010/main" xmlns="" val="202150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7E5CBD8A-5CBD-4D99-9DBD-00F08688364C}" type="datetimeFigureOut">
              <a:rPr lang="hr-HR" smtClean="0"/>
              <a:pPr/>
              <a:t>23.9.2015.</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86291301-960B-460A-AB8A-8F8D7E40D355}" type="slidenum">
              <a:rPr lang="hr-HR" smtClean="0"/>
              <a:pPr/>
              <a:t>‹#›</a:t>
            </a:fld>
            <a:endParaRPr lang="hr-HR"/>
          </a:p>
        </p:txBody>
      </p:sp>
    </p:spTree>
    <p:extLst>
      <p:ext uri="{BB962C8B-B14F-4D97-AF65-F5344CB8AC3E}">
        <p14:creationId xmlns:p14="http://schemas.microsoft.com/office/powerpoint/2010/main" xmlns="" val="107566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7E5CBD8A-5CBD-4D99-9DBD-00F08688364C}" type="datetimeFigureOut">
              <a:rPr lang="hr-HR" smtClean="0"/>
              <a:pPr/>
              <a:t>23.9.2015.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6291301-960B-460A-AB8A-8F8D7E40D355}" type="slidenum">
              <a:rPr lang="hr-HR" smtClean="0"/>
              <a:pPr/>
              <a:t>‹#›</a:t>
            </a:fld>
            <a:endParaRPr lang="hr-HR"/>
          </a:p>
        </p:txBody>
      </p:sp>
    </p:spTree>
    <p:extLst>
      <p:ext uri="{BB962C8B-B14F-4D97-AF65-F5344CB8AC3E}">
        <p14:creationId xmlns:p14="http://schemas.microsoft.com/office/powerpoint/2010/main" xmlns="" val="20182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7E5CBD8A-5CBD-4D99-9DBD-00F08688364C}" type="datetimeFigureOut">
              <a:rPr lang="hr-HR" smtClean="0"/>
              <a:pPr/>
              <a:t>23.9.2015.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6291301-960B-460A-AB8A-8F8D7E40D355}" type="slidenum">
              <a:rPr lang="hr-HR" smtClean="0"/>
              <a:pPr/>
              <a:t>‹#›</a:t>
            </a:fld>
            <a:endParaRPr lang="hr-HR"/>
          </a:p>
        </p:txBody>
      </p:sp>
    </p:spTree>
    <p:extLst>
      <p:ext uri="{BB962C8B-B14F-4D97-AF65-F5344CB8AC3E}">
        <p14:creationId xmlns:p14="http://schemas.microsoft.com/office/powerpoint/2010/main" xmlns="" val="337097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CBD8A-5CBD-4D99-9DBD-00F08688364C}" type="datetimeFigureOut">
              <a:rPr lang="hr-HR" smtClean="0"/>
              <a:pPr/>
              <a:t>23.9.2015.</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91301-960B-460A-AB8A-8F8D7E40D355}" type="slidenum">
              <a:rPr lang="hr-HR" smtClean="0"/>
              <a:pPr/>
              <a:t>‹#›</a:t>
            </a:fld>
            <a:endParaRPr lang="hr-HR"/>
          </a:p>
        </p:txBody>
      </p:sp>
    </p:spTree>
    <p:extLst>
      <p:ext uri="{BB962C8B-B14F-4D97-AF65-F5344CB8AC3E}">
        <p14:creationId xmlns:p14="http://schemas.microsoft.com/office/powerpoint/2010/main" xmlns="" val="262208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South_Australia"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2"/>
            <a:ext cx="9144000" cy="3256455"/>
          </a:xfrm>
        </p:spPr>
        <p:txBody>
          <a:bodyPr>
            <a:normAutofit/>
          </a:bodyPr>
          <a:lstStyle/>
          <a:p>
            <a:r>
              <a:rPr lang="hr-HR" sz="8000" b="1" i="1" dirty="0" smtClean="0">
                <a:solidFill>
                  <a:srgbClr val="F7B227"/>
                </a:solidFill>
                <a:latin typeface="Ravie" panose="04040805050809020602" pitchFamily="82" charset="0"/>
              </a:rPr>
              <a:t>AUSTRALIA</a:t>
            </a:r>
            <a:endParaRPr lang="hr-HR" sz="8000" b="1" i="1" dirty="0">
              <a:solidFill>
                <a:srgbClr val="F7B227"/>
              </a:solidFill>
              <a:latin typeface="Ravie" panose="04040805050809020602" pitchFamily="82" charset="0"/>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Slika 4"/>
          <p:cNvPicPr>
            <a:picLocks noChangeAspect="1"/>
          </p:cNvPicPr>
          <p:nvPr/>
        </p:nvPicPr>
        <p:blipFill>
          <a:blip r:embed="rId3" cstate="print"/>
          <a:stretch>
            <a:fillRect/>
          </a:stretch>
        </p:blipFill>
        <p:spPr>
          <a:xfrm>
            <a:off x="6074662" y="3395469"/>
            <a:ext cx="42676" cy="67062"/>
          </a:xfrm>
          <a:prstGeom prst="rect">
            <a:avLst/>
          </a:prstGeom>
        </p:spPr>
      </p:pic>
      <p:sp>
        <p:nvSpPr>
          <p:cNvPr id="6" name="TekstniOkvir 5"/>
          <p:cNvSpPr txBox="1"/>
          <p:nvPr/>
        </p:nvSpPr>
        <p:spPr>
          <a:xfrm>
            <a:off x="1639910" y="1427150"/>
            <a:ext cx="8598667" cy="1323439"/>
          </a:xfrm>
          <a:prstGeom prst="rect">
            <a:avLst/>
          </a:prstGeom>
          <a:noFill/>
        </p:spPr>
        <p:txBody>
          <a:bodyPr wrap="square" rtlCol="0">
            <a:spAutoFit/>
          </a:bodyPr>
          <a:lstStyle/>
          <a:p>
            <a:r>
              <a:rPr lang="hr-HR" sz="8000" b="1" i="1" dirty="0" smtClean="0">
                <a:latin typeface="Ravie" panose="04040805050809020602" pitchFamily="82" charset="0"/>
              </a:rPr>
              <a:t>AUSTRALIA</a:t>
            </a:r>
            <a:endParaRPr lang="hr-HR" sz="8000" b="1" i="1" dirty="0">
              <a:latin typeface="Ravie" panose="04040805050809020602" pitchFamily="82" charset="0"/>
            </a:endParaRPr>
          </a:p>
        </p:txBody>
      </p:sp>
    </p:spTree>
    <p:extLst>
      <p:ext uri="{BB962C8B-B14F-4D97-AF65-F5344CB8AC3E}">
        <p14:creationId xmlns:p14="http://schemas.microsoft.com/office/powerpoint/2010/main" xmlns="" val="423312911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i="1" dirty="0" smtClean="0">
                <a:latin typeface="Ravie" panose="04040805050809020602" pitchFamily="82" charset="0"/>
              </a:rPr>
              <a:t>DINGO</a:t>
            </a:r>
            <a:endParaRPr lang="hr-HR" b="1" i="1" dirty="0">
              <a:latin typeface="Ravie" panose="04040805050809020602" pitchFamily="82" charset="0"/>
            </a:endParaRPr>
          </a:p>
        </p:txBody>
      </p:sp>
      <p:sp>
        <p:nvSpPr>
          <p:cNvPr id="3" name="Rezervirano mjesto sadržaja 2"/>
          <p:cNvSpPr>
            <a:spLocks noGrp="1"/>
          </p:cNvSpPr>
          <p:nvPr>
            <p:ph sz="half" idx="1"/>
          </p:nvPr>
        </p:nvSpPr>
        <p:spPr/>
        <p:txBody>
          <a:bodyPr>
            <a:normAutofit/>
          </a:bodyPr>
          <a:lstStyle/>
          <a:p>
            <a:r>
              <a:rPr lang="en-US" b="1" i="1" dirty="0">
                <a:latin typeface="Calibri" panose="020F0502020204030204" pitchFamily="34" charset="0"/>
              </a:rPr>
              <a:t>The dingo </a:t>
            </a:r>
            <a:r>
              <a:rPr lang="en-US" b="1" i="1" dirty="0" smtClean="0">
                <a:latin typeface="Calibri" panose="020F0502020204030204" pitchFamily="34" charset="0"/>
              </a:rPr>
              <a:t>(</a:t>
            </a:r>
            <a:r>
              <a:rPr lang="hr-HR" b="1" i="1" dirty="0" err="1" smtClean="0">
                <a:latin typeface="Calibri" panose="020F0502020204030204" pitchFamily="34" charset="0"/>
              </a:rPr>
              <a:t>Canis</a:t>
            </a:r>
            <a:r>
              <a:rPr lang="hr-HR" b="1" i="1" dirty="0" smtClean="0">
                <a:latin typeface="Calibri" panose="020F0502020204030204" pitchFamily="34" charset="0"/>
              </a:rPr>
              <a:t> </a:t>
            </a:r>
            <a:r>
              <a:rPr lang="hr-HR" b="1" i="1" dirty="0" err="1" smtClean="0">
                <a:latin typeface="Calibri" panose="020F0502020204030204" pitchFamily="34" charset="0"/>
              </a:rPr>
              <a:t>lupus</a:t>
            </a:r>
            <a:r>
              <a:rPr lang="hr-HR" b="1" i="1" dirty="0" smtClean="0">
                <a:latin typeface="Calibri" panose="020F0502020204030204" pitchFamily="34" charset="0"/>
              </a:rPr>
              <a:t> dingo</a:t>
            </a:r>
            <a:r>
              <a:rPr lang="en-US" b="1" i="1" dirty="0" smtClean="0">
                <a:latin typeface="Calibri" panose="020F0502020204030204" pitchFamily="34" charset="0"/>
              </a:rPr>
              <a:t>) </a:t>
            </a:r>
            <a:r>
              <a:rPr lang="en-US" b="1" i="1" dirty="0">
                <a:latin typeface="Calibri" panose="020F0502020204030204" pitchFamily="34" charset="0"/>
              </a:rPr>
              <a:t>is a </a:t>
            </a:r>
            <a:r>
              <a:rPr lang="hr-HR" b="1" i="1" dirty="0" smtClean="0">
                <a:latin typeface="Calibri" panose="020F0502020204030204" pitchFamily="34" charset="0"/>
              </a:rPr>
              <a:t>free-</a:t>
            </a:r>
            <a:r>
              <a:rPr lang="hr-HR" b="1" i="1" dirty="0" err="1" smtClean="0">
                <a:latin typeface="Calibri" panose="020F0502020204030204" pitchFamily="34" charset="0"/>
              </a:rPr>
              <a:t>ranging</a:t>
            </a:r>
            <a:r>
              <a:rPr lang="hr-HR" b="1" i="1" dirty="0" smtClean="0">
                <a:latin typeface="Calibri" panose="020F0502020204030204" pitchFamily="34" charset="0"/>
              </a:rPr>
              <a:t> </a:t>
            </a:r>
            <a:r>
              <a:rPr lang="hr-HR" b="1" i="1" dirty="0" err="1" smtClean="0">
                <a:latin typeface="Calibri" panose="020F0502020204030204" pitchFamily="34" charset="0"/>
              </a:rPr>
              <a:t>dog</a:t>
            </a:r>
            <a:r>
              <a:rPr lang="en-US" b="1" i="1" dirty="0">
                <a:latin typeface="Calibri" panose="020F0502020204030204" pitchFamily="34" charset="0"/>
              </a:rPr>
              <a:t> found mainly in </a:t>
            </a:r>
            <a:r>
              <a:rPr lang="hr-HR" b="1" i="1" dirty="0" smtClean="0">
                <a:latin typeface="Calibri" panose="020F0502020204030204" pitchFamily="34" charset="0"/>
              </a:rPr>
              <a:t>Australia</a:t>
            </a:r>
          </a:p>
          <a:p>
            <a:r>
              <a:rPr lang="en-US" b="1" i="1" dirty="0" smtClean="0">
                <a:latin typeface="Calibri" panose="020F0502020204030204" pitchFamily="34" charset="0"/>
              </a:rPr>
              <a:t>The </a:t>
            </a:r>
            <a:r>
              <a:rPr lang="en-US" b="1" i="1" dirty="0">
                <a:latin typeface="Calibri" panose="020F0502020204030204" pitchFamily="34" charset="0"/>
              </a:rPr>
              <a:t>dingo's </a:t>
            </a:r>
            <a:r>
              <a:rPr lang="hr-HR" b="1" i="1" dirty="0" err="1" smtClean="0">
                <a:latin typeface="Calibri" panose="020F0502020204030204" pitchFamily="34" charset="0"/>
              </a:rPr>
              <a:t>habitat</a:t>
            </a:r>
            <a:r>
              <a:rPr lang="en-US" b="1" i="1" dirty="0">
                <a:latin typeface="Calibri" panose="020F0502020204030204" pitchFamily="34" charset="0"/>
              </a:rPr>
              <a:t> ranges from </a:t>
            </a:r>
            <a:r>
              <a:rPr lang="hr-HR" b="1" i="1" dirty="0" err="1" smtClean="0">
                <a:latin typeface="Calibri" panose="020F0502020204030204" pitchFamily="34" charset="0"/>
              </a:rPr>
              <a:t>deserts</a:t>
            </a:r>
            <a:r>
              <a:rPr lang="en-US" b="1" i="1" dirty="0">
                <a:latin typeface="Calibri" panose="020F0502020204030204" pitchFamily="34" charset="0"/>
              </a:rPr>
              <a:t> to </a:t>
            </a:r>
            <a:r>
              <a:rPr lang="hr-HR" b="1" i="1" dirty="0" err="1" smtClean="0">
                <a:latin typeface="Calibri" panose="020F0502020204030204" pitchFamily="34" charset="0"/>
              </a:rPr>
              <a:t>grassland</a:t>
            </a:r>
            <a:r>
              <a:rPr lang="en-US" b="1" i="1" dirty="0" smtClean="0">
                <a:latin typeface="Calibri" panose="020F0502020204030204" pitchFamily="34" charset="0"/>
              </a:rPr>
              <a:t>s</a:t>
            </a:r>
            <a:r>
              <a:rPr lang="en-US" b="1" i="1" dirty="0">
                <a:latin typeface="Calibri" panose="020F0502020204030204" pitchFamily="34" charset="0"/>
              </a:rPr>
              <a:t> and the edges of </a:t>
            </a:r>
            <a:r>
              <a:rPr lang="hr-HR" b="1" i="1" dirty="0" err="1" smtClean="0">
                <a:latin typeface="Calibri" panose="020F0502020204030204" pitchFamily="34" charset="0"/>
              </a:rPr>
              <a:t>forests</a:t>
            </a:r>
            <a:r>
              <a:rPr lang="en-US" b="1" i="1" dirty="0" smtClean="0">
                <a:latin typeface="Calibri" panose="020F0502020204030204" pitchFamily="34" charset="0"/>
              </a:rPr>
              <a:t>.</a:t>
            </a:r>
            <a:endParaRPr lang="hr-HR" b="1" i="1" dirty="0" smtClean="0">
              <a:latin typeface="Calibri" panose="020F0502020204030204" pitchFamily="34" charset="0"/>
            </a:endParaRPr>
          </a:p>
          <a:p>
            <a:pPr>
              <a:buNone/>
            </a:pPr>
            <a:endParaRPr lang="hr-HR" b="1" i="1" dirty="0">
              <a:latin typeface="Calibri" panose="020F0502020204030204" pitchFamily="34" charset="0"/>
            </a:endParaRPr>
          </a:p>
        </p:txBody>
      </p:sp>
      <p:pic>
        <p:nvPicPr>
          <p:cNvPr id="5" name="Rezervirano mjesto sadržaja 4"/>
          <p:cNvPicPr>
            <a:picLocks noGrp="1" noChangeAspect="1"/>
          </p:cNvPicPr>
          <p:nvPr>
            <p:ph sz="half" idx="2"/>
          </p:nvPr>
        </p:nvPicPr>
        <p:blipFill>
          <a:blip r:embed="rId2" cstate="print"/>
          <a:stretch>
            <a:fillRect/>
          </a:stretch>
        </p:blipFill>
        <p:spPr>
          <a:xfrm>
            <a:off x="6266481" y="2169763"/>
            <a:ext cx="5761538" cy="3611105"/>
          </a:xfrm>
          <a:prstGeom prst="rect">
            <a:avLst/>
          </a:prstGeom>
        </p:spPr>
      </p:pic>
    </p:spTree>
    <p:extLst>
      <p:ext uri="{BB962C8B-B14F-4D97-AF65-F5344CB8AC3E}">
        <p14:creationId xmlns:p14="http://schemas.microsoft.com/office/powerpoint/2010/main" xmlns="" val="23319586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1" name="Rezervirano mjesto sadržaja 10"/>
          <p:cNvSpPr>
            <a:spLocks noGrp="1"/>
          </p:cNvSpPr>
          <p:nvPr>
            <p:ph sz="half" idx="2"/>
          </p:nvPr>
        </p:nvSpPr>
        <p:spPr>
          <a:xfrm>
            <a:off x="9965410" y="5051316"/>
            <a:ext cx="2226590" cy="1449980"/>
          </a:xfrm>
        </p:spPr>
        <p:txBody>
          <a:bodyPr>
            <a:normAutofit/>
          </a:bodyPr>
          <a:lstStyle/>
          <a:p>
            <a:r>
              <a:rPr lang="hr-HR" dirty="0" err="1" smtClean="0">
                <a:latin typeface="Ravie" panose="04040805050809020602" pitchFamily="82" charset="0"/>
              </a:rPr>
              <a:t>By</a:t>
            </a:r>
            <a:r>
              <a:rPr lang="hr-HR" dirty="0" smtClean="0">
                <a:latin typeface="Ravie" panose="04040805050809020602" pitchFamily="82" charset="0"/>
              </a:rPr>
              <a:t>: Lucija Glavina</a:t>
            </a:r>
            <a:endParaRPr lang="hr-HR" dirty="0">
              <a:latin typeface="Ravie" panose="04040805050809020602" pitchFamily="82" charset="0"/>
            </a:endParaRPr>
          </a:p>
        </p:txBody>
      </p:sp>
      <p:sp>
        <p:nvSpPr>
          <p:cNvPr id="16" name="Naslov 15"/>
          <p:cNvSpPr>
            <a:spLocks noGrp="1"/>
          </p:cNvSpPr>
          <p:nvPr>
            <p:ph type="title"/>
          </p:nvPr>
        </p:nvSpPr>
        <p:spPr/>
        <p:txBody>
          <a:bodyPr/>
          <a:lstStyle/>
          <a:p>
            <a:endParaRPr lang="hr-HR"/>
          </a:p>
        </p:txBody>
      </p:sp>
      <p:pic>
        <p:nvPicPr>
          <p:cNvPr id="17" name="Slika 16"/>
          <p:cNvPicPr>
            <a:picLocks noChangeAspect="1"/>
          </p:cNvPicPr>
          <p:nvPr/>
        </p:nvPicPr>
        <p:blipFill>
          <a:blip r:embed="rId2" cstate="print"/>
          <a:stretch>
            <a:fillRect/>
          </a:stretch>
        </p:blipFill>
        <p:spPr>
          <a:xfrm>
            <a:off x="-265919" y="-81366"/>
            <a:ext cx="12457919" cy="7020732"/>
          </a:xfrm>
          <a:prstGeom prst="rect">
            <a:avLst/>
          </a:prstGeom>
        </p:spPr>
      </p:pic>
      <p:sp>
        <p:nvSpPr>
          <p:cNvPr id="18" name="TekstniOkvir 17"/>
          <p:cNvSpPr txBox="1"/>
          <p:nvPr/>
        </p:nvSpPr>
        <p:spPr>
          <a:xfrm>
            <a:off x="8353124" y="6027834"/>
            <a:ext cx="3224572" cy="461665"/>
          </a:xfrm>
          <a:prstGeom prst="rect">
            <a:avLst/>
          </a:prstGeom>
          <a:noFill/>
        </p:spPr>
        <p:txBody>
          <a:bodyPr wrap="square" rtlCol="0">
            <a:spAutoFit/>
          </a:bodyPr>
          <a:lstStyle/>
          <a:p>
            <a:r>
              <a:rPr lang="hr-HR" sz="2400" b="1" i="1" dirty="0" err="1" smtClean="0">
                <a:solidFill>
                  <a:schemeClr val="bg1">
                    <a:lumMod val="95000"/>
                  </a:schemeClr>
                </a:solidFill>
                <a:latin typeface="Arial Black" panose="020B0A04020102020204" pitchFamily="34" charset="0"/>
              </a:rPr>
              <a:t>By</a:t>
            </a:r>
            <a:r>
              <a:rPr lang="hr-HR" sz="2400" b="1" i="1" dirty="0" smtClean="0">
                <a:solidFill>
                  <a:schemeClr val="bg1">
                    <a:lumMod val="95000"/>
                  </a:schemeClr>
                </a:solidFill>
                <a:latin typeface="Arial Black" panose="020B0A04020102020204" pitchFamily="34" charset="0"/>
              </a:rPr>
              <a:t>: Lucija Glavina</a:t>
            </a:r>
            <a:endParaRPr lang="hr-HR" sz="2400" b="1" i="1" dirty="0">
              <a:solidFill>
                <a:schemeClr val="bg1">
                  <a:lumMod val="95000"/>
                </a:schemeClr>
              </a:solidFill>
              <a:latin typeface="Arial Black" panose="020B0A04020102020204" pitchFamily="34" charset="0"/>
            </a:endParaRPr>
          </a:p>
        </p:txBody>
      </p:sp>
      <p:sp>
        <p:nvSpPr>
          <p:cNvPr id="19" name="TekstniOkvir 18"/>
          <p:cNvSpPr txBox="1"/>
          <p:nvPr/>
        </p:nvSpPr>
        <p:spPr>
          <a:xfrm>
            <a:off x="3924180" y="4456678"/>
            <a:ext cx="4428944" cy="923330"/>
          </a:xfrm>
          <a:prstGeom prst="rect">
            <a:avLst/>
          </a:prstGeom>
          <a:noFill/>
        </p:spPr>
        <p:txBody>
          <a:bodyPr wrap="square" rtlCol="0">
            <a:spAutoFit/>
          </a:bodyPr>
          <a:lstStyle/>
          <a:p>
            <a:r>
              <a:rPr lang="hr-HR" sz="5400" b="1" i="1" dirty="0" smtClean="0">
                <a:solidFill>
                  <a:schemeClr val="bg1"/>
                </a:solidFill>
                <a:latin typeface="Ravie" panose="04040805050809020602" pitchFamily="82" charset="0"/>
              </a:rPr>
              <a:t>GOODBYE</a:t>
            </a:r>
            <a:endParaRPr lang="hr-HR" sz="5400" b="1" i="1" dirty="0">
              <a:solidFill>
                <a:schemeClr val="bg1"/>
              </a:solidFill>
              <a:latin typeface="Ravie" panose="04040805050809020602" pitchFamily="82" charset="0"/>
            </a:endParaRPr>
          </a:p>
        </p:txBody>
      </p:sp>
    </p:spTree>
    <p:extLst>
      <p:ext uri="{BB962C8B-B14F-4D97-AF65-F5344CB8AC3E}">
        <p14:creationId xmlns:p14="http://schemas.microsoft.com/office/powerpoint/2010/main" xmlns="" val="225290756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i="1" dirty="0" smtClean="0">
                <a:latin typeface="Ravie" panose="04040805050809020602" pitchFamily="82" charset="0"/>
              </a:rPr>
              <a:t>James Cook </a:t>
            </a:r>
            <a:endParaRPr lang="hr-HR" b="1" i="1" dirty="0">
              <a:latin typeface="Ravie" panose="04040805050809020602" pitchFamily="82" charset="0"/>
            </a:endParaRPr>
          </a:p>
        </p:txBody>
      </p:sp>
      <p:pic>
        <p:nvPicPr>
          <p:cNvPr id="5" name="Rezervirano mjesto sadržaja 4"/>
          <p:cNvPicPr>
            <a:picLocks noGrp="1" noChangeAspect="1"/>
          </p:cNvPicPr>
          <p:nvPr>
            <p:ph sz="half" idx="1"/>
          </p:nvPr>
        </p:nvPicPr>
        <p:blipFill>
          <a:blip r:embed="rId2" cstate="print"/>
          <a:stretch>
            <a:fillRect/>
          </a:stretch>
        </p:blipFill>
        <p:spPr>
          <a:xfrm>
            <a:off x="6387922" y="1928656"/>
            <a:ext cx="3928056" cy="4351338"/>
          </a:xfrm>
          <a:prstGeom prst="rect">
            <a:avLst/>
          </a:prstGeom>
        </p:spPr>
      </p:pic>
      <p:sp>
        <p:nvSpPr>
          <p:cNvPr id="4" name="Rezervirano mjesto sadržaja 3"/>
          <p:cNvSpPr>
            <a:spLocks noGrp="1"/>
          </p:cNvSpPr>
          <p:nvPr>
            <p:ph sz="half" idx="2"/>
          </p:nvPr>
        </p:nvSpPr>
        <p:spPr>
          <a:xfrm>
            <a:off x="296214" y="1928656"/>
            <a:ext cx="5799786" cy="4351338"/>
          </a:xfrm>
        </p:spPr>
        <p:txBody>
          <a:bodyPr/>
          <a:lstStyle/>
          <a:p>
            <a:pPr>
              <a:buNone/>
            </a:pPr>
            <a:endParaRPr lang="hr-HR" b="1" i="1" dirty="0" smtClean="0">
              <a:latin typeface="Calibri" panose="020F0502020204030204" pitchFamily="34" charset="0"/>
            </a:endParaRPr>
          </a:p>
          <a:p>
            <a:r>
              <a:rPr lang="hr-HR" b="1" i="1" dirty="0" smtClean="0">
                <a:latin typeface="Calibri" panose="020F0502020204030204" pitchFamily="34" charset="0"/>
              </a:rPr>
              <a:t>He </a:t>
            </a:r>
            <a:r>
              <a:rPr lang="hr-HR" b="1" i="1" dirty="0" err="1" smtClean="0">
                <a:latin typeface="Calibri" panose="020F0502020204030204" pitchFamily="34" charset="0"/>
              </a:rPr>
              <a:t>was</a:t>
            </a:r>
            <a:r>
              <a:rPr lang="hr-HR" b="1" i="1" dirty="0" smtClean="0">
                <a:latin typeface="Calibri" panose="020F0502020204030204" pitchFamily="34" charset="0"/>
              </a:rPr>
              <a:t> </a:t>
            </a:r>
            <a:r>
              <a:rPr lang="hr-HR" b="1" i="1" dirty="0" err="1" smtClean="0">
                <a:latin typeface="Calibri" panose="020F0502020204030204" pitchFamily="34" charset="0"/>
              </a:rPr>
              <a:t>british</a:t>
            </a:r>
            <a:r>
              <a:rPr lang="hr-HR" b="1" i="1" dirty="0" smtClean="0">
                <a:latin typeface="Calibri" panose="020F0502020204030204" pitchFamily="34" charset="0"/>
              </a:rPr>
              <a:t> </a:t>
            </a:r>
            <a:r>
              <a:rPr lang="hr-HR" b="1" i="1" dirty="0" err="1" smtClean="0">
                <a:latin typeface="Calibri" panose="020F0502020204030204" pitchFamily="34" charset="0"/>
              </a:rPr>
              <a:t>explorer</a:t>
            </a:r>
            <a:r>
              <a:rPr lang="hr-HR" b="1" i="1" dirty="0" smtClean="0">
                <a:latin typeface="Calibri" panose="020F0502020204030204" pitchFamily="34" charset="0"/>
              </a:rPr>
              <a:t> </a:t>
            </a:r>
            <a:r>
              <a:rPr lang="hr-HR" b="1" i="1" dirty="0" err="1" smtClean="0">
                <a:latin typeface="Calibri" panose="020F0502020204030204" pitchFamily="34" charset="0"/>
              </a:rPr>
              <a:t>and</a:t>
            </a:r>
            <a:r>
              <a:rPr lang="hr-HR" b="1" i="1" dirty="0" smtClean="0">
                <a:latin typeface="Calibri" panose="020F0502020204030204" pitchFamily="34" charset="0"/>
              </a:rPr>
              <a:t> navigator</a:t>
            </a:r>
          </a:p>
          <a:p>
            <a:r>
              <a:rPr lang="en-US" b="1" i="1" dirty="0">
                <a:latin typeface="Calibri" panose="020F0502020204030204" pitchFamily="34" charset="0"/>
                <a:cs typeface="Times New Roman" panose="02020603050405020304" pitchFamily="18" charset="0"/>
              </a:rPr>
              <a:t>Cook made detailed maps </a:t>
            </a:r>
            <a:r>
              <a:rPr lang="en-US" b="1" i="1" dirty="0" smtClean="0">
                <a:latin typeface="Calibri" panose="020F0502020204030204" pitchFamily="34" charset="0"/>
                <a:cs typeface="Times New Roman" panose="02020603050405020304" pitchFamily="18" charset="0"/>
              </a:rPr>
              <a:t>of</a:t>
            </a:r>
            <a:r>
              <a:rPr lang="hr-HR" b="1" i="1" dirty="0" smtClean="0">
                <a:latin typeface="Calibri" panose="020F0502020204030204" pitchFamily="34" charset="0"/>
                <a:cs typeface="Times New Roman" panose="02020603050405020304" pitchFamily="18" charset="0"/>
              </a:rPr>
              <a:t> </a:t>
            </a:r>
            <a:r>
              <a:rPr lang="hr-HR" b="1" i="1" dirty="0" err="1" smtClean="0">
                <a:latin typeface="Calibri" panose="020F0502020204030204" pitchFamily="34" charset="0"/>
                <a:cs typeface="Times New Roman" panose="02020603050405020304" pitchFamily="18" charset="0"/>
              </a:rPr>
              <a:t>Newfoundland</a:t>
            </a:r>
            <a:r>
              <a:rPr lang="en-US" b="1" i="1" dirty="0">
                <a:latin typeface="Calibri" panose="020F0502020204030204" pitchFamily="34" charset="0"/>
                <a:cs typeface="Times New Roman" panose="02020603050405020304" pitchFamily="18" charset="0"/>
              </a:rPr>
              <a:t> </a:t>
            </a:r>
            <a:r>
              <a:rPr lang="hr-HR" b="1" i="1" dirty="0" err="1" smtClean="0">
                <a:latin typeface="Calibri" panose="020F0502020204030204" pitchFamily="34" charset="0"/>
                <a:cs typeface="Times New Roman" panose="02020603050405020304" pitchFamily="18" charset="0"/>
              </a:rPr>
              <a:t>and</a:t>
            </a:r>
            <a:r>
              <a:rPr lang="hr-HR" b="1" i="1" dirty="0" smtClean="0">
                <a:latin typeface="Calibri" panose="020F0502020204030204" pitchFamily="34" charset="0"/>
                <a:cs typeface="Times New Roman" panose="02020603050405020304" pitchFamily="18" charset="0"/>
              </a:rPr>
              <a:t> </a:t>
            </a:r>
            <a:r>
              <a:rPr lang="hr-HR" b="1" i="1" dirty="0" err="1" smtClean="0">
                <a:latin typeface="Calibri" panose="020F0502020204030204" pitchFamily="34" charset="0"/>
                <a:cs typeface="Times New Roman" panose="02020603050405020304" pitchFamily="18" charset="0"/>
              </a:rPr>
              <a:t>made</a:t>
            </a:r>
            <a:r>
              <a:rPr lang="hr-HR" b="1" i="1" dirty="0" smtClean="0">
                <a:latin typeface="Calibri" panose="020F0502020204030204" pitchFamily="34" charset="0"/>
                <a:cs typeface="Times New Roman" panose="02020603050405020304" pitchFamily="18" charset="0"/>
              </a:rPr>
              <a:t> </a:t>
            </a:r>
            <a:r>
              <a:rPr lang="en-US" b="1" i="1" dirty="0" smtClean="0">
                <a:latin typeface="Calibri" panose="020F0502020204030204" pitchFamily="34" charset="0"/>
                <a:cs typeface="Times New Roman" panose="02020603050405020304" pitchFamily="18" charset="0"/>
              </a:rPr>
              <a:t>three </a:t>
            </a:r>
            <a:r>
              <a:rPr lang="en-US" b="1" i="1" dirty="0">
                <a:latin typeface="Calibri" panose="020F0502020204030204" pitchFamily="34" charset="0"/>
                <a:cs typeface="Times New Roman" panose="02020603050405020304" pitchFamily="18" charset="0"/>
              </a:rPr>
              <a:t>voyages to the Pacific Ocean, during which he achieved the first recorded European contact with the eastern coastline of Australia and the </a:t>
            </a:r>
            <a:r>
              <a:rPr lang="hr-HR" b="1" i="1" dirty="0" err="1" smtClean="0">
                <a:latin typeface="Calibri" panose="020F0502020204030204" pitchFamily="34" charset="0"/>
                <a:cs typeface="Times New Roman" panose="02020603050405020304" pitchFamily="18" charset="0"/>
              </a:rPr>
              <a:t>Hawaiian</a:t>
            </a:r>
            <a:r>
              <a:rPr lang="hr-HR" b="1" i="1" dirty="0" smtClean="0">
                <a:latin typeface="Calibri" panose="020F0502020204030204" pitchFamily="34" charset="0"/>
                <a:cs typeface="Times New Roman" panose="02020603050405020304" pitchFamily="18" charset="0"/>
              </a:rPr>
              <a:t> </a:t>
            </a:r>
            <a:r>
              <a:rPr lang="hr-HR" b="1" i="1" dirty="0" err="1" smtClean="0">
                <a:latin typeface="Calibri" panose="020F0502020204030204" pitchFamily="34" charset="0"/>
                <a:cs typeface="Times New Roman" panose="02020603050405020304" pitchFamily="18" charset="0"/>
              </a:rPr>
              <a:t>islands</a:t>
            </a:r>
            <a:r>
              <a:rPr lang="hr-HR" b="1" i="1" dirty="0" smtClean="0">
                <a:latin typeface="Calibri" panose="020F0502020204030204" pitchFamily="34" charset="0"/>
                <a:cs typeface="Times New Roman" panose="02020603050405020304" pitchFamily="18" charset="0"/>
              </a:rPr>
              <a:t>.</a:t>
            </a:r>
            <a:endParaRPr lang="hr-HR" b="1" i="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22142701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82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i="1" dirty="0" smtClean="0">
                <a:latin typeface="Ravie" panose="04040805050809020602" pitchFamily="82" charset="0"/>
              </a:rPr>
              <a:t>GEOGRAPHICAL </a:t>
            </a:r>
            <a:r>
              <a:rPr lang="hr-HR" b="1" i="1" dirty="0" smtClean="0">
                <a:latin typeface="Ravie" panose="04040805050809020602" pitchFamily="82" charset="0"/>
              </a:rPr>
              <a:t>POSITION</a:t>
            </a:r>
            <a:endParaRPr lang="hr-HR" b="1" i="1" dirty="0">
              <a:latin typeface="Ravie" panose="04040805050809020602" pitchFamily="82" charset="0"/>
            </a:endParaRPr>
          </a:p>
        </p:txBody>
      </p:sp>
      <p:sp>
        <p:nvSpPr>
          <p:cNvPr id="3" name="Rezervirano mjesto sadržaja 2"/>
          <p:cNvSpPr>
            <a:spLocks noGrp="1"/>
          </p:cNvSpPr>
          <p:nvPr>
            <p:ph sz="half" idx="1"/>
          </p:nvPr>
        </p:nvSpPr>
        <p:spPr>
          <a:xfrm>
            <a:off x="0" y="1825625"/>
            <a:ext cx="6542468" cy="4351338"/>
          </a:xfrm>
        </p:spPr>
        <p:txBody>
          <a:bodyPr/>
          <a:lstStyle/>
          <a:p>
            <a:r>
              <a:rPr lang="en-US" b="1" i="1" dirty="0">
                <a:latin typeface="Calibri" panose="020F0502020204030204" pitchFamily="34" charset="0"/>
              </a:rPr>
              <a:t>Australia has six </a:t>
            </a:r>
            <a:r>
              <a:rPr lang="hr-HR" b="1" i="1" dirty="0" err="1" smtClean="0">
                <a:latin typeface="Calibri" panose="020F0502020204030204" pitchFamily="34" charset="0"/>
              </a:rPr>
              <a:t>states</a:t>
            </a:r>
            <a:r>
              <a:rPr lang="en-US" b="1" i="1" dirty="0" smtClean="0">
                <a:latin typeface="Calibri" panose="020F0502020204030204" pitchFamily="34" charset="0"/>
              </a:rPr>
              <a:t>—</a:t>
            </a:r>
            <a:r>
              <a:rPr lang="hr-HR" b="1" i="1" dirty="0" smtClean="0">
                <a:latin typeface="Calibri" panose="020F0502020204030204" pitchFamily="34" charset="0"/>
              </a:rPr>
              <a:t>New </a:t>
            </a:r>
            <a:r>
              <a:rPr lang="hr-HR" b="1" i="1" dirty="0" err="1">
                <a:latin typeface="Calibri" panose="020F0502020204030204" pitchFamily="34" charset="0"/>
              </a:rPr>
              <a:t>S</a:t>
            </a:r>
            <a:r>
              <a:rPr lang="hr-HR" b="1" i="1" dirty="0" err="1" smtClean="0">
                <a:latin typeface="Calibri" panose="020F0502020204030204" pitchFamily="34" charset="0"/>
              </a:rPr>
              <a:t>outh</a:t>
            </a:r>
            <a:r>
              <a:rPr lang="hr-HR" b="1" i="1" dirty="0" smtClean="0">
                <a:latin typeface="Calibri" panose="020F0502020204030204" pitchFamily="34" charset="0"/>
              </a:rPr>
              <a:t> Wales</a:t>
            </a:r>
            <a:r>
              <a:rPr lang="en-US" b="1" i="1" dirty="0">
                <a:latin typeface="Calibri" panose="020F0502020204030204" pitchFamily="34" charset="0"/>
              </a:rPr>
              <a:t> (NSW), </a:t>
            </a:r>
            <a:r>
              <a:rPr lang="hr-HR" b="1" i="1" dirty="0" err="1" smtClean="0">
                <a:latin typeface="Calibri" panose="020F0502020204030204" pitchFamily="34" charset="0"/>
              </a:rPr>
              <a:t>Queensland</a:t>
            </a:r>
            <a:r>
              <a:rPr lang="en-US" b="1" i="1" dirty="0">
                <a:latin typeface="Calibri" panose="020F0502020204030204" pitchFamily="34" charset="0"/>
              </a:rPr>
              <a:t> (QLD), </a:t>
            </a:r>
            <a:r>
              <a:rPr lang="hr-HR" b="1" i="1" dirty="0" err="1" smtClean="0">
                <a:latin typeface="Calibri" panose="020F0502020204030204" pitchFamily="34" charset="0"/>
              </a:rPr>
              <a:t>South</a:t>
            </a:r>
            <a:r>
              <a:rPr lang="en-US" b="1" i="1" dirty="0" smtClean="0">
                <a:latin typeface="Calibri" panose="020F0502020204030204" pitchFamily="34" charset="0"/>
                <a:hlinkClick r:id="rId2" tooltip="South Australia"/>
              </a:rPr>
              <a:t> </a:t>
            </a:r>
            <a:r>
              <a:rPr lang="hr-HR" b="1" i="1" dirty="0" smtClean="0">
                <a:latin typeface="Calibri" panose="020F0502020204030204" pitchFamily="34" charset="0"/>
              </a:rPr>
              <a:t>Australia</a:t>
            </a:r>
            <a:r>
              <a:rPr lang="en-US" b="1" i="1" dirty="0">
                <a:latin typeface="Calibri" panose="020F0502020204030204" pitchFamily="34" charset="0"/>
              </a:rPr>
              <a:t> (SA), </a:t>
            </a:r>
            <a:r>
              <a:rPr lang="hr-HR" b="1" i="1" dirty="0" err="1" smtClean="0">
                <a:latin typeface="Calibri" panose="020F0502020204030204" pitchFamily="34" charset="0"/>
              </a:rPr>
              <a:t>Tasmania</a:t>
            </a:r>
            <a:r>
              <a:rPr lang="en-US" b="1" i="1" dirty="0">
                <a:latin typeface="Calibri" panose="020F0502020204030204" pitchFamily="34" charset="0"/>
              </a:rPr>
              <a:t> (TAS), </a:t>
            </a:r>
            <a:r>
              <a:rPr lang="hr-HR" b="1" i="1" dirty="0" smtClean="0">
                <a:latin typeface="Calibri" panose="020F0502020204030204" pitchFamily="34" charset="0"/>
              </a:rPr>
              <a:t>Victoria</a:t>
            </a:r>
            <a:r>
              <a:rPr lang="en-US" b="1" i="1" dirty="0" smtClean="0">
                <a:latin typeface="Calibri" panose="020F0502020204030204" pitchFamily="34" charset="0"/>
              </a:rPr>
              <a:t> (</a:t>
            </a:r>
            <a:r>
              <a:rPr lang="en-US" b="1" i="1" dirty="0">
                <a:latin typeface="Calibri" panose="020F0502020204030204" pitchFamily="34" charset="0"/>
              </a:rPr>
              <a:t>VIC) and </a:t>
            </a:r>
            <a:r>
              <a:rPr lang="hr-HR" b="1" i="1" dirty="0" smtClean="0">
                <a:latin typeface="Calibri" panose="020F0502020204030204" pitchFamily="34" charset="0"/>
              </a:rPr>
              <a:t>Western Australia</a:t>
            </a:r>
            <a:r>
              <a:rPr lang="en-US" b="1" i="1" dirty="0">
                <a:latin typeface="Calibri" panose="020F0502020204030204" pitchFamily="34" charset="0"/>
              </a:rPr>
              <a:t> (WA)—and two major </a:t>
            </a:r>
            <a:r>
              <a:rPr lang="hr-HR" b="1" i="1" dirty="0" err="1" smtClean="0">
                <a:latin typeface="Calibri" panose="020F0502020204030204" pitchFamily="34" charset="0"/>
              </a:rPr>
              <a:t>mainland</a:t>
            </a:r>
            <a:r>
              <a:rPr lang="en-US" b="1" i="1" dirty="0">
                <a:latin typeface="Calibri" panose="020F0502020204030204" pitchFamily="34" charset="0"/>
              </a:rPr>
              <a:t> territories—the </a:t>
            </a:r>
            <a:r>
              <a:rPr lang="hr-HR" b="1" i="1" dirty="0" err="1" smtClean="0">
                <a:latin typeface="Calibri" panose="020F0502020204030204" pitchFamily="34" charset="0"/>
              </a:rPr>
              <a:t>Australian</a:t>
            </a:r>
            <a:r>
              <a:rPr lang="en-US" b="1" i="1" dirty="0" smtClean="0">
                <a:latin typeface="Calibri" panose="020F0502020204030204" pitchFamily="34" charset="0"/>
              </a:rPr>
              <a:t> </a:t>
            </a:r>
            <a:r>
              <a:rPr lang="hr-HR" b="1" i="1" dirty="0" smtClean="0">
                <a:latin typeface="Calibri" panose="020F0502020204030204" pitchFamily="34" charset="0"/>
              </a:rPr>
              <a:t>Capital </a:t>
            </a:r>
            <a:r>
              <a:rPr lang="hr-HR" b="1" i="1" dirty="0" err="1" smtClean="0">
                <a:latin typeface="Calibri" panose="020F0502020204030204" pitchFamily="34" charset="0"/>
              </a:rPr>
              <a:t>Territory</a:t>
            </a:r>
            <a:r>
              <a:rPr lang="en-US" b="1" i="1" dirty="0">
                <a:latin typeface="Calibri" panose="020F0502020204030204" pitchFamily="34" charset="0"/>
              </a:rPr>
              <a:t> (ACT) and </a:t>
            </a:r>
            <a:r>
              <a:rPr lang="en-US" b="1" i="1" dirty="0" smtClean="0">
                <a:latin typeface="Calibri" panose="020F0502020204030204" pitchFamily="34" charset="0"/>
              </a:rPr>
              <a:t>the</a:t>
            </a:r>
            <a:r>
              <a:rPr lang="hr-HR" b="1" i="1" dirty="0" err="1" smtClean="0">
                <a:latin typeface="Calibri" panose="020F0502020204030204" pitchFamily="34" charset="0"/>
              </a:rPr>
              <a:t>Nothern</a:t>
            </a:r>
            <a:r>
              <a:rPr lang="en-US" b="1" i="1" dirty="0" smtClean="0">
                <a:latin typeface="Calibri" panose="020F0502020204030204" pitchFamily="34" charset="0"/>
              </a:rPr>
              <a:t> </a:t>
            </a:r>
            <a:r>
              <a:rPr lang="hr-HR" b="1" i="1" dirty="0" err="1" smtClean="0">
                <a:latin typeface="Calibri" panose="020F0502020204030204" pitchFamily="34" charset="0"/>
              </a:rPr>
              <a:t>Teritorry</a:t>
            </a:r>
            <a:r>
              <a:rPr lang="en-US" b="1" i="1" dirty="0">
                <a:latin typeface="Calibri" panose="020F0502020204030204" pitchFamily="34" charset="0"/>
              </a:rPr>
              <a:t> (NT</a:t>
            </a:r>
            <a:r>
              <a:rPr lang="en-US" b="1" i="1" dirty="0" smtClean="0">
                <a:latin typeface="Calibri" panose="020F0502020204030204" pitchFamily="34" charset="0"/>
              </a:rPr>
              <a:t>).</a:t>
            </a:r>
            <a:endParaRPr lang="hr-HR" b="1" i="1" dirty="0" smtClean="0">
              <a:latin typeface="Calibri" panose="020F0502020204030204" pitchFamily="34" charset="0"/>
            </a:endParaRPr>
          </a:p>
          <a:p>
            <a:r>
              <a:rPr lang="en-US" b="1" i="1" dirty="0">
                <a:latin typeface="Calibri" panose="020F0502020204030204" pitchFamily="34" charset="0"/>
              </a:rPr>
              <a:t>Each state and major mainland territory has its own </a:t>
            </a:r>
            <a:r>
              <a:rPr lang="hr-HR" b="1" i="1" dirty="0" err="1" smtClean="0">
                <a:latin typeface="Calibri" panose="020F0502020204030204" pitchFamily="34" charset="0"/>
              </a:rPr>
              <a:t>parliament</a:t>
            </a:r>
            <a:r>
              <a:rPr lang="hr-HR" b="1" i="1" dirty="0" smtClean="0">
                <a:latin typeface="Calibri" panose="020F0502020204030204" pitchFamily="34" charset="0"/>
              </a:rPr>
              <a:t>.</a:t>
            </a:r>
            <a:endParaRPr lang="hr-HR" b="1" i="1" dirty="0">
              <a:latin typeface="Calibri" panose="020F0502020204030204" pitchFamily="34" charset="0"/>
            </a:endParaRPr>
          </a:p>
        </p:txBody>
      </p:sp>
      <p:pic>
        <p:nvPicPr>
          <p:cNvPr id="1028" name="Picture 4" descr="https://upload.wikimedia.org/wikipedia/commons/e/e0/Map_of_Australia.pn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42468" y="1825625"/>
            <a:ext cx="5094668" cy="4351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5131883"/>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962187" y="-223811"/>
            <a:ext cx="10515600" cy="1325563"/>
          </a:xfrm>
        </p:spPr>
        <p:txBody>
          <a:bodyPr/>
          <a:lstStyle/>
          <a:p>
            <a:pPr algn="ctr"/>
            <a:r>
              <a:rPr lang="hr-HR" b="1" i="1" dirty="0" smtClean="0">
                <a:latin typeface="Ravie" panose="04040805050809020602" pitchFamily="82" charset="0"/>
              </a:rPr>
              <a:t>AUSTRALIAN CITIES</a:t>
            </a:r>
            <a:endParaRPr lang="hr-HR" b="1" i="1" dirty="0">
              <a:latin typeface="Ravie" panose="04040805050809020602" pitchFamily="82" charset="0"/>
            </a:endParaRPr>
          </a:p>
        </p:txBody>
      </p:sp>
      <p:pic>
        <p:nvPicPr>
          <p:cNvPr id="5" name="Rezervirano mjesto sadržaja 4"/>
          <p:cNvPicPr>
            <a:picLocks noGrp="1" noChangeAspect="1"/>
          </p:cNvPicPr>
          <p:nvPr>
            <p:ph sz="half" idx="1"/>
          </p:nvPr>
        </p:nvPicPr>
        <p:blipFill>
          <a:blip r:embed="rId2" cstate="print"/>
          <a:stretch>
            <a:fillRect/>
          </a:stretch>
        </p:blipFill>
        <p:spPr>
          <a:xfrm>
            <a:off x="2061275" y="1224366"/>
            <a:ext cx="8663552" cy="5238427"/>
          </a:xfrm>
          <a:prstGeom prst="rect">
            <a:avLst/>
          </a:prstGeom>
        </p:spPr>
      </p:pic>
    </p:spTree>
    <p:extLst>
      <p:ext uri="{BB962C8B-B14F-4D97-AF65-F5344CB8AC3E}">
        <p14:creationId xmlns:p14="http://schemas.microsoft.com/office/powerpoint/2010/main" xmlns="" val="39413107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B227"/>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i="1" dirty="0" err="1" smtClean="0">
                <a:latin typeface="Ravie" panose="04040805050809020602" pitchFamily="82" charset="0"/>
              </a:rPr>
              <a:t>Australian</a:t>
            </a:r>
            <a:r>
              <a:rPr lang="hr-HR" b="1" i="1" dirty="0" smtClean="0">
                <a:latin typeface="Ravie" panose="04040805050809020602" pitchFamily="82" charset="0"/>
              </a:rPr>
              <a:t> </a:t>
            </a:r>
            <a:r>
              <a:rPr lang="hr-HR" b="1" i="1" dirty="0" err="1" smtClean="0">
                <a:latin typeface="Ravie" panose="04040805050809020602" pitchFamily="82" charset="0"/>
              </a:rPr>
              <a:t>population</a:t>
            </a:r>
            <a:endParaRPr lang="hr-HR" b="1" i="1" dirty="0">
              <a:latin typeface="Ravie" panose="04040805050809020602" pitchFamily="82" charset="0"/>
            </a:endParaRPr>
          </a:p>
        </p:txBody>
      </p:sp>
      <p:sp>
        <p:nvSpPr>
          <p:cNvPr id="3" name="Rezervirano mjesto sadržaja 2"/>
          <p:cNvSpPr>
            <a:spLocks noGrp="1"/>
          </p:cNvSpPr>
          <p:nvPr>
            <p:ph sz="half" idx="1"/>
          </p:nvPr>
        </p:nvSpPr>
        <p:spPr>
          <a:xfrm>
            <a:off x="838200" y="1532586"/>
            <a:ext cx="5181600" cy="4868214"/>
          </a:xfrm>
        </p:spPr>
        <p:txBody>
          <a:bodyPr>
            <a:normAutofit/>
          </a:bodyPr>
          <a:lstStyle/>
          <a:p>
            <a:r>
              <a:rPr lang="en-US" b="1" i="1" dirty="0">
                <a:latin typeface="Calibri" panose="020F0502020204030204" pitchFamily="34" charset="0"/>
              </a:rPr>
              <a:t>The population of </a:t>
            </a:r>
            <a:r>
              <a:rPr lang="hr-HR" b="1" i="1" dirty="0" smtClean="0">
                <a:latin typeface="Calibri" panose="020F0502020204030204" pitchFamily="34" charset="0"/>
              </a:rPr>
              <a:t>Australia</a:t>
            </a:r>
            <a:r>
              <a:rPr lang="en-US" b="1" i="1" dirty="0">
                <a:latin typeface="Calibri" panose="020F0502020204030204" pitchFamily="34" charset="0"/>
              </a:rPr>
              <a:t> is estimated to be 23,904,700 as of 22 September 2015</a:t>
            </a:r>
            <a:r>
              <a:rPr lang="en-US" b="1" i="1" dirty="0" smtClean="0">
                <a:latin typeface="Calibri" panose="020F0502020204030204" pitchFamily="34" charset="0"/>
              </a:rPr>
              <a:t>.</a:t>
            </a:r>
            <a:r>
              <a:rPr lang="en-US" b="1" i="1" baseline="30000" dirty="0" smtClean="0">
                <a:latin typeface="Calibri" panose="020F0502020204030204" pitchFamily="34" charset="0"/>
              </a:rPr>
              <a:t> </a:t>
            </a:r>
            <a:r>
              <a:rPr lang="en-US" b="1" i="1" dirty="0" smtClean="0">
                <a:latin typeface="Calibri" panose="020F0502020204030204" pitchFamily="34" charset="0"/>
              </a:rPr>
              <a:t>Australia </a:t>
            </a:r>
            <a:r>
              <a:rPr lang="en-US" b="1" i="1" dirty="0">
                <a:latin typeface="Calibri" panose="020F0502020204030204" pitchFamily="34" charset="0"/>
              </a:rPr>
              <a:t>is the 52nd most populous country in </a:t>
            </a:r>
            <a:r>
              <a:rPr lang="en-US" b="1" i="1" dirty="0" smtClean="0">
                <a:latin typeface="Calibri" panose="020F0502020204030204" pitchFamily="34" charset="0"/>
              </a:rPr>
              <a:t>the</a:t>
            </a:r>
            <a:r>
              <a:rPr lang="hr-HR" b="1" i="1" dirty="0" smtClean="0">
                <a:latin typeface="Calibri" panose="020F0502020204030204" pitchFamily="34" charset="0"/>
              </a:rPr>
              <a:t> </a:t>
            </a:r>
            <a:r>
              <a:rPr lang="hr-HR" b="1" i="1" dirty="0" err="1" smtClean="0">
                <a:latin typeface="Calibri" panose="020F0502020204030204" pitchFamily="34" charset="0"/>
              </a:rPr>
              <a:t>world</a:t>
            </a:r>
            <a:r>
              <a:rPr lang="hr-HR" b="1" i="1" dirty="0" smtClean="0">
                <a:latin typeface="Calibri" panose="020F0502020204030204" pitchFamily="34" charset="0"/>
              </a:rPr>
              <a:t> </a:t>
            </a:r>
          </a:p>
          <a:p>
            <a:r>
              <a:rPr lang="en-US" b="1" i="1" dirty="0" smtClean="0">
                <a:latin typeface="Calibri" panose="020F0502020204030204" pitchFamily="34" charset="0"/>
              </a:rPr>
              <a:t>Australia </a:t>
            </a:r>
            <a:r>
              <a:rPr lang="en-US" b="1" i="1" dirty="0">
                <a:latin typeface="Calibri" panose="020F0502020204030204" pitchFamily="34" charset="0"/>
              </a:rPr>
              <a:t>has fewer than three persons per square </a:t>
            </a:r>
            <a:r>
              <a:rPr lang="en-US" b="1" i="1" dirty="0" err="1">
                <a:latin typeface="Calibri" panose="020F0502020204030204" pitchFamily="34" charset="0"/>
              </a:rPr>
              <a:t>kilometre</a:t>
            </a:r>
            <a:r>
              <a:rPr lang="en-US" b="1" i="1" dirty="0">
                <a:latin typeface="Calibri" panose="020F0502020204030204" pitchFamily="34" charset="0"/>
              </a:rPr>
              <a:t> of total land area. With 89.01% of its population living in urban areas, Australia is one of the world's </a:t>
            </a:r>
            <a:r>
              <a:rPr lang="hr-HR" b="1" i="1" dirty="0" smtClean="0">
                <a:latin typeface="Calibri" panose="020F0502020204030204" pitchFamily="34" charset="0"/>
              </a:rPr>
              <a:t>most </a:t>
            </a:r>
            <a:r>
              <a:rPr lang="hr-HR" b="1" i="1" dirty="0" err="1" smtClean="0">
                <a:latin typeface="Calibri" panose="020F0502020204030204" pitchFamily="34" charset="0"/>
              </a:rPr>
              <a:t>urbanised</a:t>
            </a:r>
            <a:r>
              <a:rPr lang="en-US" b="1" i="1" dirty="0">
                <a:latin typeface="Calibri" panose="020F0502020204030204" pitchFamily="34" charset="0"/>
              </a:rPr>
              <a:t> </a:t>
            </a:r>
            <a:r>
              <a:rPr lang="en-US" b="1" i="1" dirty="0" smtClean="0">
                <a:latin typeface="Calibri" panose="020F0502020204030204" pitchFamily="34" charset="0"/>
              </a:rPr>
              <a:t>countries.</a:t>
            </a:r>
            <a:r>
              <a:rPr lang="hr-HR" b="1" i="1" baseline="30000" dirty="0">
                <a:latin typeface="Calibri" panose="020F0502020204030204" pitchFamily="34" charset="0"/>
              </a:rPr>
              <a:t> </a:t>
            </a:r>
            <a:r>
              <a:rPr lang="en-US" b="1" i="1" dirty="0" smtClean="0">
                <a:latin typeface="Calibri" panose="020F0502020204030204" pitchFamily="34" charset="0"/>
              </a:rPr>
              <a:t> </a:t>
            </a:r>
            <a:endParaRPr lang="hr-HR" b="1" i="1" dirty="0">
              <a:latin typeface="Calibri" panose="020F0502020204030204" pitchFamily="34" charset="0"/>
            </a:endParaRPr>
          </a:p>
        </p:txBody>
      </p:sp>
      <p:pic>
        <p:nvPicPr>
          <p:cNvPr id="2050" name="Picture 2" descr="https://upload.wikimedia.org/wikipedia/commons/thumb/0/02/Australian_Census_2011_demographic_map_-_Australia_by_SLA_-_BCP_field_0054_Indigenous_Persons_Total_Persons.svg/220px-Australian_Census_2011_demographic_map_-_Australia_by_SLA_-_BCP_field_0054_Indigenous_Persons_Total_Persons.svg.pn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0" y="1825625"/>
            <a:ext cx="6096000" cy="4351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863732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i="1" dirty="0" smtClean="0">
                <a:latin typeface="Ravie" panose="04040805050809020602" pitchFamily="82" charset="0"/>
              </a:rPr>
              <a:t>AUSTRALIAN MONARCHY</a:t>
            </a:r>
            <a:endParaRPr lang="hr-HR" b="1" i="1" dirty="0">
              <a:latin typeface="Ravie" panose="04040805050809020602" pitchFamily="82" charset="0"/>
            </a:endParaRPr>
          </a:p>
        </p:txBody>
      </p:sp>
      <p:sp>
        <p:nvSpPr>
          <p:cNvPr id="3" name="Rezervirano mjesto sadržaja 2"/>
          <p:cNvSpPr>
            <a:spLocks noGrp="1"/>
          </p:cNvSpPr>
          <p:nvPr>
            <p:ph sz="half" idx="1"/>
          </p:nvPr>
        </p:nvSpPr>
        <p:spPr>
          <a:xfrm>
            <a:off x="838200" y="1690688"/>
            <a:ext cx="5181600" cy="4486275"/>
          </a:xfrm>
        </p:spPr>
        <p:txBody>
          <a:bodyPr>
            <a:normAutofit/>
          </a:bodyPr>
          <a:lstStyle/>
          <a:p>
            <a:r>
              <a:rPr lang="en-US" b="1" i="1" dirty="0">
                <a:latin typeface="Calibri" panose="020F0502020204030204" pitchFamily="34" charset="0"/>
              </a:rPr>
              <a:t>The monarchy of Australia is a form of government in which a hereditary monarch is the </a:t>
            </a:r>
            <a:r>
              <a:rPr lang="hr-HR" b="1" i="1" dirty="0" err="1" smtClean="0">
                <a:latin typeface="Calibri" panose="020F0502020204030204" pitchFamily="34" charset="0"/>
              </a:rPr>
              <a:t>sovereign</a:t>
            </a:r>
            <a:r>
              <a:rPr lang="hr-HR" b="1" i="1" dirty="0" smtClean="0">
                <a:latin typeface="Calibri" panose="020F0502020204030204" pitchFamily="34" charset="0"/>
              </a:rPr>
              <a:t>.</a:t>
            </a:r>
          </a:p>
          <a:p>
            <a:r>
              <a:rPr lang="en-US" b="1" i="1" dirty="0" smtClean="0">
                <a:latin typeface="Calibri" panose="020F0502020204030204" pitchFamily="34" charset="0"/>
              </a:rPr>
              <a:t>The </a:t>
            </a:r>
            <a:r>
              <a:rPr lang="en-US" b="1" i="1" dirty="0">
                <a:latin typeface="Calibri" panose="020F0502020204030204" pitchFamily="34" charset="0"/>
              </a:rPr>
              <a:t>present monarch is </a:t>
            </a:r>
            <a:r>
              <a:rPr lang="hr-HR" b="1" i="1" dirty="0" smtClean="0">
                <a:latin typeface="Calibri" panose="020F0502020204030204" pitchFamily="34" charset="0"/>
              </a:rPr>
              <a:t>Elizabeth II</a:t>
            </a:r>
            <a:r>
              <a:rPr lang="en-US" b="1" i="1" dirty="0" smtClean="0">
                <a:latin typeface="Calibri" panose="020F0502020204030204" pitchFamily="34" charset="0"/>
              </a:rPr>
              <a:t>,</a:t>
            </a:r>
            <a:r>
              <a:rPr lang="en-US" b="1" i="1" dirty="0">
                <a:latin typeface="Calibri" panose="020F0502020204030204" pitchFamily="34" charset="0"/>
              </a:rPr>
              <a:t> </a:t>
            </a:r>
            <a:r>
              <a:rPr lang="hr-HR" b="1" i="1" dirty="0" err="1" smtClean="0">
                <a:latin typeface="Calibri" panose="020F0502020204030204" pitchFamily="34" charset="0"/>
              </a:rPr>
              <a:t>styled</a:t>
            </a:r>
            <a:r>
              <a:rPr lang="en-US" b="1" i="1" dirty="0">
                <a:latin typeface="Calibri" panose="020F0502020204030204" pitchFamily="34" charset="0"/>
              </a:rPr>
              <a:t> Queen of Australia, who has </a:t>
            </a:r>
            <a:r>
              <a:rPr lang="hr-HR" b="1" i="1" dirty="0" err="1" smtClean="0">
                <a:latin typeface="Calibri" panose="020F0502020204030204" pitchFamily="34" charset="0"/>
              </a:rPr>
              <a:t>reigned</a:t>
            </a:r>
            <a:r>
              <a:rPr lang="en-US" b="1" i="1" dirty="0">
                <a:latin typeface="Calibri" panose="020F0502020204030204" pitchFamily="34" charset="0"/>
              </a:rPr>
              <a:t> since 6 February 1952. She is represented in Australia by the </a:t>
            </a:r>
            <a:r>
              <a:rPr lang="hr-HR" b="1" i="1" dirty="0" err="1" smtClean="0">
                <a:latin typeface="Calibri" panose="020F0502020204030204" pitchFamily="34" charset="0"/>
              </a:rPr>
              <a:t>governor</a:t>
            </a:r>
            <a:r>
              <a:rPr lang="hr-HR" b="1" i="1" dirty="0" smtClean="0">
                <a:latin typeface="Calibri" panose="020F0502020204030204" pitchFamily="34" charset="0"/>
              </a:rPr>
              <a:t>-general</a:t>
            </a:r>
            <a:r>
              <a:rPr lang="en-US" b="1" i="1" dirty="0" smtClean="0">
                <a:latin typeface="Calibri" panose="020F0502020204030204" pitchFamily="34" charset="0"/>
              </a:rPr>
              <a:t>.</a:t>
            </a:r>
            <a:endParaRPr lang="hr-HR" b="1" i="1" dirty="0">
              <a:latin typeface="Calibri" panose="020F0502020204030204" pitchFamily="34" charset="0"/>
            </a:endParaRPr>
          </a:p>
        </p:txBody>
      </p:sp>
      <p:pic>
        <p:nvPicPr>
          <p:cNvPr id="5" name="Rezervirano mjesto sadržaja 4"/>
          <p:cNvPicPr>
            <a:picLocks noGrp="1" noChangeAspect="1"/>
          </p:cNvPicPr>
          <p:nvPr>
            <p:ph sz="half" idx="2"/>
          </p:nvPr>
        </p:nvPicPr>
        <p:blipFill>
          <a:blip r:embed="rId2" cstate="print"/>
          <a:stretch>
            <a:fillRect/>
          </a:stretch>
        </p:blipFill>
        <p:spPr>
          <a:xfrm>
            <a:off x="7147775" y="1690688"/>
            <a:ext cx="3837904" cy="4224537"/>
          </a:xfrm>
          <a:prstGeom prst="rect">
            <a:avLst/>
          </a:prstGeom>
        </p:spPr>
      </p:pic>
    </p:spTree>
    <p:extLst>
      <p:ext uri="{BB962C8B-B14F-4D97-AF65-F5344CB8AC3E}">
        <p14:creationId xmlns:p14="http://schemas.microsoft.com/office/powerpoint/2010/main" xmlns="" val="92821530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i="1" dirty="0" smtClean="0">
                <a:latin typeface="Ravie" panose="04040805050809020602" pitchFamily="82" charset="0"/>
              </a:rPr>
              <a:t>KOALA</a:t>
            </a:r>
            <a:endParaRPr lang="hr-HR" b="1" i="1" dirty="0">
              <a:latin typeface="Ravie" panose="04040805050809020602" pitchFamily="82" charset="0"/>
            </a:endParaRPr>
          </a:p>
        </p:txBody>
      </p:sp>
      <p:sp>
        <p:nvSpPr>
          <p:cNvPr id="3" name="Rezervirano mjesto sadržaja 2"/>
          <p:cNvSpPr>
            <a:spLocks noGrp="1"/>
          </p:cNvSpPr>
          <p:nvPr>
            <p:ph sz="half" idx="1"/>
          </p:nvPr>
        </p:nvSpPr>
        <p:spPr/>
        <p:txBody>
          <a:bodyPr/>
          <a:lstStyle/>
          <a:p>
            <a:r>
              <a:rPr lang="en-US" b="1" i="1" dirty="0">
                <a:solidFill>
                  <a:srgbClr val="252525"/>
                </a:solidFill>
                <a:latin typeface="Calibri" panose="020F0502020204030204" pitchFamily="34" charset="0"/>
              </a:rPr>
              <a:t> </a:t>
            </a:r>
            <a:r>
              <a:rPr lang="en-US" b="1" i="1" dirty="0">
                <a:latin typeface="Calibri" panose="020F0502020204030204" pitchFamily="34" charset="0"/>
              </a:rPr>
              <a:t>It is easily </a:t>
            </a:r>
            <a:r>
              <a:rPr lang="en-US" b="1" i="1" dirty="0" err="1">
                <a:latin typeface="Calibri" panose="020F0502020204030204" pitchFamily="34" charset="0"/>
              </a:rPr>
              <a:t>recognisable</a:t>
            </a:r>
            <a:r>
              <a:rPr lang="en-US" b="1" i="1" dirty="0">
                <a:latin typeface="Calibri" panose="020F0502020204030204" pitchFamily="34" charset="0"/>
              </a:rPr>
              <a:t> by its stout, tailless body and large head with round, fluffy ears and large, spoon-shaped nose. </a:t>
            </a:r>
            <a:endParaRPr lang="hr-HR" b="1" i="1" dirty="0" smtClean="0">
              <a:latin typeface="Calibri" panose="020F0502020204030204" pitchFamily="34" charset="0"/>
            </a:endParaRPr>
          </a:p>
          <a:p>
            <a:r>
              <a:rPr lang="en-US" b="1" i="1" dirty="0" smtClean="0">
                <a:latin typeface="Calibri" panose="020F0502020204030204" pitchFamily="34" charset="0"/>
              </a:rPr>
              <a:t>The </a:t>
            </a:r>
            <a:r>
              <a:rPr lang="en-US" b="1" i="1" dirty="0">
                <a:latin typeface="Calibri" panose="020F0502020204030204" pitchFamily="34" charset="0"/>
              </a:rPr>
              <a:t>koala has a body length of 60–85 cm (24–33 in) and weighs 4–15 </a:t>
            </a:r>
            <a:r>
              <a:rPr lang="en-US" dirty="0">
                <a:latin typeface="Arial" panose="020B0604020202020204" pitchFamily="34" charset="0"/>
              </a:rPr>
              <a:t> </a:t>
            </a:r>
            <a:endParaRPr lang="hr-HR" dirty="0" smtClean="0">
              <a:latin typeface="Arial" panose="020B0604020202020204" pitchFamily="34" charset="0"/>
            </a:endParaRPr>
          </a:p>
          <a:p>
            <a:pPr>
              <a:buNone/>
            </a:pPr>
            <a:endParaRPr lang="hr-HR" b="1" i="1" dirty="0">
              <a:latin typeface="Calibri" panose="020F0502020204030204" pitchFamily="34" charset="0"/>
            </a:endParaRPr>
          </a:p>
        </p:txBody>
      </p:sp>
      <p:pic>
        <p:nvPicPr>
          <p:cNvPr id="8" name="Rezervirano mjesto sadržaja 7"/>
          <p:cNvPicPr>
            <a:picLocks noGrp="1" noChangeAspect="1"/>
          </p:cNvPicPr>
          <p:nvPr>
            <p:ph sz="half" idx="2"/>
          </p:nvPr>
        </p:nvPicPr>
        <p:blipFill>
          <a:blip r:embed="rId2" cstate="print"/>
          <a:stretch>
            <a:fillRect/>
          </a:stretch>
        </p:blipFill>
        <p:spPr>
          <a:xfrm>
            <a:off x="6581105" y="1819399"/>
            <a:ext cx="5228822" cy="4357564"/>
          </a:xfrm>
          <a:prstGeom prst="rect">
            <a:avLst/>
          </a:prstGeom>
        </p:spPr>
      </p:pic>
    </p:spTree>
    <p:extLst>
      <p:ext uri="{BB962C8B-B14F-4D97-AF65-F5344CB8AC3E}">
        <p14:creationId xmlns:p14="http://schemas.microsoft.com/office/powerpoint/2010/main" xmlns="" val="475649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i="1" dirty="0" smtClean="0">
                <a:latin typeface="Ravie" panose="04040805050809020602" pitchFamily="82" charset="0"/>
              </a:rPr>
              <a:t>KANGAROO</a:t>
            </a:r>
            <a:endParaRPr lang="hr-HR" b="1" i="1" dirty="0">
              <a:latin typeface="Ravie" panose="04040805050809020602" pitchFamily="82" charset="0"/>
            </a:endParaRPr>
          </a:p>
        </p:txBody>
      </p:sp>
      <p:sp>
        <p:nvSpPr>
          <p:cNvPr id="3" name="Rezervirano mjesto sadržaja 2"/>
          <p:cNvSpPr>
            <a:spLocks noGrp="1"/>
          </p:cNvSpPr>
          <p:nvPr>
            <p:ph sz="half" idx="1"/>
          </p:nvPr>
        </p:nvSpPr>
        <p:spPr>
          <a:xfrm>
            <a:off x="296214" y="1825625"/>
            <a:ext cx="5723586" cy="4351338"/>
          </a:xfrm>
        </p:spPr>
        <p:txBody>
          <a:bodyPr>
            <a:normAutofit/>
          </a:bodyPr>
          <a:lstStyle/>
          <a:p>
            <a:pPr>
              <a:buNone/>
            </a:pPr>
            <a:endParaRPr lang="hr-HR" b="1" i="1" dirty="0" smtClean="0">
              <a:latin typeface="Calibri" panose="020F0502020204030204" pitchFamily="34" charset="0"/>
            </a:endParaRPr>
          </a:p>
          <a:p>
            <a:r>
              <a:rPr lang="en-US" b="1" i="1" dirty="0" smtClean="0">
                <a:latin typeface="Calibri" panose="020F0502020204030204" pitchFamily="34" charset="0"/>
              </a:rPr>
              <a:t>Kangaroos </a:t>
            </a:r>
            <a:r>
              <a:rPr lang="en-US" b="1" i="1" dirty="0">
                <a:latin typeface="Calibri" panose="020F0502020204030204" pitchFamily="34" charset="0"/>
              </a:rPr>
              <a:t>have large, powerful </a:t>
            </a:r>
            <a:r>
              <a:rPr lang="hr-HR" b="1" i="1" dirty="0" smtClean="0">
                <a:latin typeface="Calibri" panose="020F0502020204030204" pitchFamily="34" charset="0"/>
              </a:rPr>
              <a:t> </a:t>
            </a:r>
            <a:r>
              <a:rPr lang="hr-HR" b="1" i="1" dirty="0" err="1" smtClean="0">
                <a:latin typeface="Calibri" panose="020F0502020204030204" pitchFamily="34" charset="0"/>
              </a:rPr>
              <a:t>legs</a:t>
            </a:r>
            <a:r>
              <a:rPr lang="en-US" b="1" i="1" dirty="0" smtClean="0">
                <a:latin typeface="Calibri" panose="020F0502020204030204" pitchFamily="34" charset="0"/>
              </a:rPr>
              <a:t>, </a:t>
            </a:r>
            <a:r>
              <a:rPr lang="en-US" b="1" i="1" dirty="0">
                <a:latin typeface="Calibri" panose="020F0502020204030204" pitchFamily="34" charset="0"/>
              </a:rPr>
              <a:t>large feet adapted for leaping, a long muscular tail for balance, and a small head. Like </a:t>
            </a:r>
            <a:r>
              <a:rPr lang="en-US" b="1" i="1" dirty="0" smtClean="0">
                <a:latin typeface="Calibri" panose="020F0502020204030204" pitchFamily="34" charset="0"/>
              </a:rPr>
              <a:t>most</a:t>
            </a:r>
            <a:r>
              <a:rPr lang="hr-HR" b="1" i="1" dirty="0" smtClean="0">
                <a:latin typeface="Calibri" panose="020F0502020204030204" pitchFamily="34" charset="0"/>
              </a:rPr>
              <a:t> </a:t>
            </a:r>
            <a:r>
              <a:rPr lang="hr-HR" b="1" i="1" dirty="0" err="1" smtClean="0">
                <a:latin typeface="Calibri" panose="020F0502020204030204" pitchFamily="34" charset="0"/>
              </a:rPr>
              <a:t>marsupials</a:t>
            </a:r>
            <a:r>
              <a:rPr lang="hr-HR" b="1" i="1" dirty="0" smtClean="0">
                <a:latin typeface="Calibri" panose="020F0502020204030204" pitchFamily="34" charset="0"/>
              </a:rPr>
              <a:t> </a:t>
            </a:r>
            <a:r>
              <a:rPr lang="en-US" b="1" i="1" dirty="0" smtClean="0">
                <a:latin typeface="Calibri" panose="020F0502020204030204" pitchFamily="34" charset="0"/>
              </a:rPr>
              <a:t>female </a:t>
            </a:r>
            <a:r>
              <a:rPr lang="en-US" b="1" i="1" dirty="0">
                <a:latin typeface="Calibri" panose="020F0502020204030204" pitchFamily="34" charset="0"/>
              </a:rPr>
              <a:t>kangaroos have </a:t>
            </a:r>
            <a:r>
              <a:rPr lang="en-US" b="1" i="1" dirty="0" smtClean="0">
                <a:latin typeface="Calibri" panose="020F0502020204030204" pitchFamily="34" charset="0"/>
              </a:rPr>
              <a:t>a</a:t>
            </a:r>
            <a:r>
              <a:rPr lang="hr-HR" b="1" i="1" dirty="0">
                <a:latin typeface="Calibri" panose="020F0502020204030204" pitchFamily="34" charset="0"/>
              </a:rPr>
              <a:t> </a:t>
            </a:r>
            <a:r>
              <a:rPr lang="hr-HR" b="1" i="1" dirty="0" err="1" smtClean="0">
                <a:latin typeface="Calibri" panose="020F0502020204030204" pitchFamily="34" charset="0"/>
              </a:rPr>
              <a:t>pouch</a:t>
            </a:r>
            <a:r>
              <a:rPr lang="en-US" b="1" i="1" dirty="0">
                <a:latin typeface="Calibri" panose="020F0502020204030204" pitchFamily="34" charset="0"/>
              </a:rPr>
              <a:t> called a </a:t>
            </a:r>
            <a:r>
              <a:rPr lang="en-US" b="1" i="1" dirty="0" smtClean="0">
                <a:latin typeface="Calibri" panose="020F0502020204030204" pitchFamily="34" charset="0"/>
              </a:rPr>
              <a:t>marsupium</a:t>
            </a:r>
            <a:r>
              <a:rPr lang="hr-HR" b="1" i="1" dirty="0" smtClean="0">
                <a:latin typeface="Calibri" panose="020F0502020204030204" pitchFamily="34" charset="0"/>
              </a:rPr>
              <a:t>.</a:t>
            </a:r>
            <a:endParaRPr lang="hr-HR" b="1" i="1" dirty="0">
              <a:latin typeface="Calibri" panose="020F0502020204030204" pitchFamily="34" charset="0"/>
            </a:endParaRPr>
          </a:p>
        </p:txBody>
      </p:sp>
      <p:pic>
        <p:nvPicPr>
          <p:cNvPr id="5" name="Rezervirano mjesto sadržaja 4"/>
          <p:cNvPicPr>
            <a:picLocks noGrp="1" noChangeAspect="1"/>
          </p:cNvPicPr>
          <p:nvPr>
            <p:ph sz="half" idx="2"/>
          </p:nvPr>
        </p:nvPicPr>
        <p:blipFill>
          <a:blip r:embed="rId2" cstate="print"/>
          <a:stretch>
            <a:fillRect/>
          </a:stretch>
        </p:blipFill>
        <p:spPr>
          <a:xfrm>
            <a:off x="6019800" y="2237749"/>
            <a:ext cx="6172200" cy="3789564"/>
          </a:xfrm>
          <a:prstGeom prst="rect">
            <a:avLst/>
          </a:prstGeom>
        </p:spPr>
      </p:pic>
    </p:spTree>
    <p:extLst>
      <p:ext uri="{BB962C8B-B14F-4D97-AF65-F5344CB8AC3E}">
        <p14:creationId xmlns:p14="http://schemas.microsoft.com/office/powerpoint/2010/main" xmlns="" val="2488299316"/>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i="1" dirty="0" smtClean="0">
                <a:latin typeface="Ravie" panose="04040805050809020602" pitchFamily="82" charset="0"/>
              </a:rPr>
              <a:t>PLATYPUS</a:t>
            </a:r>
            <a:endParaRPr lang="hr-HR" b="1" i="1" dirty="0">
              <a:latin typeface="Ravie" panose="04040805050809020602" pitchFamily="82" charset="0"/>
            </a:endParaRPr>
          </a:p>
        </p:txBody>
      </p:sp>
      <p:sp>
        <p:nvSpPr>
          <p:cNvPr id="3" name="Rezervirano mjesto sadržaja 2"/>
          <p:cNvSpPr>
            <a:spLocks noGrp="1"/>
          </p:cNvSpPr>
          <p:nvPr>
            <p:ph sz="half" idx="1"/>
          </p:nvPr>
        </p:nvSpPr>
        <p:spPr>
          <a:xfrm>
            <a:off x="1" y="1549830"/>
            <a:ext cx="6096000" cy="5308169"/>
          </a:xfrm>
        </p:spPr>
        <p:txBody>
          <a:bodyPr>
            <a:normAutofit/>
          </a:bodyPr>
          <a:lstStyle/>
          <a:p>
            <a:pPr>
              <a:buNone/>
            </a:pPr>
            <a:r>
              <a:rPr lang="en-US" dirty="0" smtClean="0">
                <a:solidFill>
                  <a:srgbClr val="252525"/>
                </a:solidFill>
                <a:latin typeface="Arial" panose="020B0604020202020204" pitchFamily="34" charset="0"/>
              </a:rPr>
              <a:t> </a:t>
            </a:r>
            <a:endParaRPr lang="hr-HR" dirty="0" smtClean="0">
              <a:solidFill>
                <a:srgbClr val="252525"/>
              </a:solidFill>
              <a:latin typeface="Arial" panose="020B0604020202020204" pitchFamily="34" charset="0"/>
            </a:endParaRPr>
          </a:p>
          <a:p>
            <a:r>
              <a:rPr lang="en-US" b="1" i="1" dirty="0" smtClean="0">
                <a:solidFill>
                  <a:srgbClr val="252525"/>
                </a:solidFill>
                <a:latin typeface="Calibri" panose="020F0502020204030204" pitchFamily="34" charset="0"/>
              </a:rPr>
              <a:t>Until </a:t>
            </a:r>
            <a:r>
              <a:rPr lang="en-US" b="1" i="1" dirty="0">
                <a:solidFill>
                  <a:srgbClr val="252525"/>
                </a:solidFill>
                <a:latin typeface="Calibri" panose="020F0502020204030204" pitchFamily="34" charset="0"/>
              </a:rPr>
              <a:t>the early 20th century, it was hunted for its fur, but it is now protected throughout its range. Although captive breeding programs have had only limited success and the platypus is vulnerable to the effects of pollution, it is not under any immediate threat.</a:t>
            </a:r>
            <a:endParaRPr lang="hr-HR" b="1" i="1" dirty="0">
              <a:latin typeface="Calibri" panose="020F0502020204030204" pitchFamily="34" charset="0"/>
            </a:endParaRPr>
          </a:p>
        </p:txBody>
      </p:sp>
      <p:pic>
        <p:nvPicPr>
          <p:cNvPr id="5" name="Rezervirano mjesto sadržaja 4"/>
          <p:cNvPicPr>
            <a:picLocks noGrp="1" noChangeAspect="1"/>
          </p:cNvPicPr>
          <p:nvPr>
            <p:ph sz="half" idx="2"/>
          </p:nvPr>
        </p:nvPicPr>
        <p:blipFill>
          <a:blip r:embed="rId2" cstate="print"/>
          <a:stretch>
            <a:fillRect/>
          </a:stretch>
        </p:blipFill>
        <p:spPr>
          <a:xfrm>
            <a:off x="6261682" y="2045777"/>
            <a:ext cx="5563524" cy="3717446"/>
          </a:xfrm>
          <a:prstGeom prst="rect">
            <a:avLst/>
          </a:prstGeom>
        </p:spPr>
      </p:pic>
    </p:spTree>
    <p:extLst>
      <p:ext uri="{BB962C8B-B14F-4D97-AF65-F5344CB8AC3E}">
        <p14:creationId xmlns:p14="http://schemas.microsoft.com/office/powerpoint/2010/main" xmlns="" val="56583875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101</Words>
  <Application>Microsoft Office PowerPoint</Application>
  <PresentationFormat>Prilagođeno</PresentationFormat>
  <Paragraphs>31</Paragraphs>
  <Slides>11</Slides>
  <Notes>0</Notes>
  <HiddenSlides>0</HiddenSlides>
  <MMClips>0</MMClips>
  <ScaleCrop>false</ScaleCrop>
  <HeadingPairs>
    <vt:vector size="4" baseType="variant">
      <vt:variant>
        <vt:lpstr>Tema</vt:lpstr>
      </vt:variant>
      <vt:variant>
        <vt:i4>1</vt:i4>
      </vt:variant>
      <vt:variant>
        <vt:lpstr>Naslovi slajdova</vt:lpstr>
      </vt:variant>
      <vt:variant>
        <vt:i4>11</vt:i4>
      </vt:variant>
    </vt:vector>
  </HeadingPairs>
  <TitlesOfParts>
    <vt:vector size="12" baseType="lpstr">
      <vt:lpstr>Tema sustava Office</vt:lpstr>
      <vt:lpstr>AUSTRALIA</vt:lpstr>
      <vt:lpstr>James Cook </vt:lpstr>
      <vt:lpstr>GEOGRAPHICAL POSITION</vt:lpstr>
      <vt:lpstr>AUSTRALIAN CITIES</vt:lpstr>
      <vt:lpstr>Australian population</vt:lpstr>
      <vt:lpstr>AUSTRALIAN MONARCHY</vt:lpstr>
      <vt:lpstr>KOALA</vt:lpstr>
      <vt:lpstr>KANGAROO</vt:lpstr>
      <vt:lpstr>PLATYPUS</vt:lpstr>
      <vt:lpstr>DINGO</vt:lpstr>
      <vt:lpstr>Slajd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dc:title>
  <dc:creator>Lucija i Duje Glavina</dc:creator>
  <cp:lastModifiedBy>korisnik</cp:lastModifiedBy>
  <cp:revision>19</cp:revision>
  <dcterms:created xsi:type="dcterms:W3CDTF">2015-09-19T13:37:22Z</dcterms:created>
  <dcterms:modified xsi:type="dcterms:W3CDTF">2015-09-23T19:41:43Z</dcterms:modified>
</cp:coreProperties>
</file>