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66" r:id="rId5"/>
    <p:sldId id="262" r:id="rId6"/>
    <p:sldId id="263" r:id="rId7"/>
    <p:sldId id="265" r:id="rId8"/>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DA15772E-8D61-48F3-95F8-ED85F7E7C5EC}" type="datetimeFigureOut">
              <a:rPr lang="sr-Latn-CS" smtClean="0"/>
              <a:pPr/>
              <a:t>24.9.2015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C50C9E7-8092-43D6-87F9-A760A4DE7FD4}"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DA15772E-8D61-48F3-95F8-ED85F7E7C5EC}" type="datetimeFigureOut">
              <a:rPr lang="sr-Latn-CS" smtClean="0"/>
              <a:pPr/>
              <a:t>24.9.2015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C50C9E7-8092-43D6-87F9-A760A4DE7FD4}"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DA15772E-8D61-48F3-95F8-ED85F7E7C5EC}" type="datetimeFigureOut">
              <a:rPr lang="sr-Latn-CS" smtClean="0"/>
              <a:pPr/>
              <a:t>24.9.2015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C50C9E7-8092-43D6-87F9-A760A4DE7FD4}"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DA15772E-8D61-48F3-95F8-ED85F7E7C5EC}" type="datetimeFigureOut">
              <a:rPr lang="sr-Latn-CS" smtClean="0"/>
              <a:pPr/>
              <a:t>24.9.2015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C50C9E7-8092-43D6-87F9-A760A4DE7FD4}"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15772E-8D61-48F3-95F8-ED85F7E7C5EC}" type="datetimeFigureOut">
              <a:rPr lang="sr-Latn-CS" smtClean="0"/>
              <a:pPr/>
              <a:t>24.9.2015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C50C9E7-8092-43D6-87F9-A760A4DE7FD4}"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DA15772E-8D61-48F3-95F8-ED85F7E7C5EC}" type="datetimeFigureOut">
              <a:rPr lang="sr-Latn-CS" smtClean="0"/>
              <a:pPr/>
              <a:t>24.9.2015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C50C9E7-8092-43D6-87F9-A760A4DE7FD4}"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DA15772E-8D61-48F3-95F8-ED85F7E7C5EC}" type="datetimeFigureOut">
              <a:rPr lang="sr-Latn-CS" smtClean="0"/>
              <a:pPr/>
              <a:t>24.9.2015</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1C50C9E7-8092-43D6-87F9-A760A4DE7FD4}"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DA15772E-8D61-48F3-95F8-ED85F7E7C5EC}" type="datetimeFigureOut">
              <a:rPr lang="sr-Latn-CS" smtClean="0"/>
              <a:pPr/>
              <a:t>24.9.2015</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1C50C9E7-8092-43D6-87F9-A760A4DE7FD4}"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15772E-8D61-48F3-95F8-ED85F7E7C5EC}" type="datetimeFigureOut">
              <a:rPr lang="sr-Latn-CS" smtClean="0"/>
              <a:pPr/>
              <a:t>24.9.2015</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1C50C9E7-8092-43D6-87F9-A760A4DE7FD4}"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5772E-8D61-48F3-95F8-ED85F7E7C5EC}" type="datetimeFigureOut">
              <a:rPr lang="sr-Latn-CS" smtClean="0"/>
              <a:pPr/>
              <a:t>24.9.2015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C50C9E7-8092-43D6-87F9-A760A4DE7FD4}"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5772E-8D61-48F3-95F8-ED85F7E7C5EC}" type="datetimeFigureOut">
              <a:rPr lang="sr-Latn-CS" smtClean="0"/>
              <a:pPr/>
              <a:t>24.9.2015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C50C9E7-8092-43D6-87F9-A760A4DE7FD4}"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15772E-8D61-48F3-95F8-ED85F7E7C5EC}" type="datetimeFigureOut">
              <a:rPr lang="sr-Latn-CS" smtClean="0"/>
              <a:pPr/>
              <a:t>24.9.2015</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50C9E7-8092-43D6-87F9-A760A4DE7FD4}"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96974"/>
          </a:xfrm>
        </p:spPr>
        <p:txBody>
          <a:bodyPr>
            <a:noAutofit/>
          </a:bodyPr>
          <a:lstStyle/>
          <a:p>
            <a:r>
              <a:rPr lang="hr-HR" sz="8000" b="1" i="1" dirty="0" smtClean="0">
                <a:latin typeface="Tempus Sans ITC" pitchFamily="82" charset="0"/>
              </a:rPr>
              <a:t>POPULATION</a:t>
            </a:r>
            <a:endParaRPr lang="hr-HR" sz="8000" b="1" i="1" dirty="0">
              <a:latin typeface="Tempus Sans ITC" pitchFamily="82" charset="0"/>
            </a:endParaRPr>
          </a:p>
        </p:txBody>
      </p:sp>
      <p:pic>
        <p:nvPicPr>
          <p:cNvPr id="4" name="Content Placeholder 3" descr="12033638_1644863855778361_128317542_n.jpg"/>
          <p:cNvPicPr>
            <a:picLocks noGrp="1" noChangeAspect="1"/>
          </p:cNvPicPr>
          <p:nvPr>
            <p:ph idx="1"/>
          </p:nvPr>
        </p:nvPicPr>
        <p:blipFill>
          <a:blip r:embed="rId2" cstate="print"/>
          <a:stretch>
            <a:fillRect/>
          </a:stretch>
        </p:blipFill>
        <p:spPr>
          <a:xfrm>
            <a:off x="285720" y="2000240"/>
            <a:ext cx="8572560" cy="464347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15148"/>
          </a:xfrm>
        </p:spPr>
        <p:txBody>
          <a:bodyPr>
            <a:normAutofit/>
          </a:bodyPr>
          <a:lstStyle/>
          <a:p>
            <a:pPr algn="l"/>
            <a:r>
              <a:rPr lang="en-US" sz="2400" b="1" i="1" dirty="0" smtClean="0">
                <a:latin typeface="Baskerville Old Face" pitchFamily="18" charset="0"/>
              </a:rPr>
              <a:t>The whole Croatian territory is divided into twenty counties and the City of Zagreb, which has the status of a county.</a:t>
            </a:r>
            <a:r>
              <a:rPr lang="en-US" sz="2000" b="1" dirty="0" smtClean="0"/>
              <a:t> </a:t>
            </a:r>
            <a:r>
              <a:rPr lang="en-US" sz="2200" b="1" i="1" dirty="0" smtClean="0">
                <a:latin typeface="Baskerville Old Face" pitchFamily="18" charset="0"/>
              </a:rPr>
              <a:t>Name of Croatian counties is provided by the Counties, Cities and Municipalities in the Republic of Croatia, and is the basis of the name of the village where is the seat of the county assembly. </a:t>
            </a:r>
            <a:r>
              <a:rPr lang="hr-HR" sz="2200" b="1" i="1" dirty="0" smtClean="0">
                <a:latin typeface="Baskerville Old Face" pitchFamily="18" charset="0"/>
              </a:rPr>
              <a:t/>
            </a:r>
            <a:br>
              <a:rPr lang="hr-HR" sz="2200" b="1" i="1" dirty="0" smtClean="0">
                <a:latin typeface="Baskerville Old Face" pitchFamily="18" charset="0"/>
              </a:rPr>
            </a:br>
            <a:r>
              <a:rPr lang="hr-HR" sz="2200" b="1" i="1" dirty="0">
                <a:latin typeface="Baskerville Old Face" pitchFamily="18" charset="0"/>
              </a:rPr>
              <a:t/>
            </a:r>
            <a:br>
              <a:rPr lang="hr-HR" sz="2200" b="1" i="1" dirty="0">
                <a:latin typeface="Baskerville Old Face" pitchFamily="18" charset="0"/>
              </a:rPr>
            </a:br>
            <a:r>
              <a:rPr lang="hr-HR" sz="2200" b="1" i="1" dirty="0" smtClean="0">
                <a:latin typeface="Baskerville Old Face" pitchFamily="18" charset="0"/>
              </a:rPr>
              <a:t/>
            </a:r>
            <a:br>
              <a:rPr lang="hr-HR" sz="2200" b="1" i="1" dirty="0" smtClean="0">
                <a:latin typeface="Baskerville Old Face" pitchFamily="18" charset="0"/>
              </a:rPr>
            </a:br>
            <a:r>
              <a:rPr lang="hr-HR" sz="2200" b="1" i="1" dirty="0">
                <a:latin typeface="Baskerville Old Face" pitchFamily="18" charset="0"/>
              </a:rPr>
              <a:t/>
            </a:r>
            <a:br>
              <a:rPr lang="hr-HR" sz="2200" b="1" i="1" dirty="0">
                <a:latin typeface="Baskerville Old Face" pitchFamily="18" charset="0"/>
              </a:rPr>
            </a:br>
            <a:r>
              <a:rPr lang="hr-HR" sz="2200" b="1" i="1" dirty="0" smtClean="0">
                <a:latin typeface="Baskerville Old Face" pitchFamily="18" charset="0"/>
              </a:rPr>
              <a:t/>
            </a:r>
            <a:br>
              <a:rPr lang="hr-HR" sz="2200" b="1" i="1" dirty="0" smtClean="0">
                <a:latin typeface="Baskerville Old Face" pitchFamily="18" charset="0"/>
              </a:rPr>
            </a:br>
            <a:r>
              <a:rPr lang="hr-HR" sz="2200" b="1" i="1" dirty="0">
                <a:latin typeface="Baskerville Old Face" pitchFamily="18" charset="0"/>
              </a:rPr>
              <a:t/>
            </a:r>
            <a:br>
              <a:rPr lang="hr-HR" sz="2200" b="1" i="1" dirty="0">
                <a:latin typeface="Baskerville Old Face" pitchFamily="18" charset="0"/>
              </a:rPr>
            </a:br>
            <a:r>
              <a:rPr lang="en-US" sz="2200" b="1" i="1" dirty="0" smtClean="0">
                <a:latin typeface="Baskerville Old Face" pitchFamily="18" charset="0"/>
              </a:rPr>
              <a:t/>
            </a:r>
            <a:br>
              <a:rPr lang="en-US" sz="2200" b="1" i="1" dirty="0" smtClean="0">
                <a:latin typeface="Baskerville Old Face" pitchFamily="18" charset="0"/>
              </a:rPr>
            </a:br>
            <a:r>
              <a:rPr lang="hr-HR" sz="2200" b="1" i="1" dirty="0" smtClean="0">
                <a:latin typeface="Baskerville Old Face" pitchFamily="18" charset="0"/>
              </a:rPr>
              <a:t/>
            </a:r>
            <a:br>
              <a:rPr lang="hr-HR" sz="2200" b="1" i="1" dirty="0" smtClean="0">
                <a:latin typeface="Baskerville Old Face" pitchFamily="18" charset="0"/>
              </a:rPr>
            </a:br>
            <a:r>
              <a:rPr lang="hr-HR" sz="2200" b="1" i="1" dirty="0">
                <a:latin typeface="Baskerville Old Face" pitchFamily="18" charset="0"/>
              </a:rPr>
              <a:t/>
            </a:r>
            <a:br>
              <a:rPr lang="hr-HR" sz="2200" b="1" i="1" dirty="0">
                <a:latin typeface="Baskerville Old Face" pitchFamily="18" charset="0"/>
              </a:rPr>
            </a:br>
            <a:r>
              <a:rPr lang="en-US" sz="2200" b="1" i="1" dirty="0" smtClean="0">
                <a:latin typeface="Baskerville Old Face" pitchFamily="18" charset="0"/>
              </a:rPr>
              <a:t/>
            </a:r>
            <a:br>
              <a:rPr lang="en-US" sz="2200" b="1" i="1" dirty="0" smtClean="0">
                <a:latin typeface="Baskerville Old Face" pitchFamily="18" charset="0"/>
              </a:rPr>
            </a:br>
            <a:r>
              <a:rPr lang="en-US" sz="2200" b="1" i="1" dirty="0" smtClean="0">
                <a:latin typeface="Baskerville Old Face" pitchFamily="18" charset="0"/>
              </a:rPr>
              <a:t>The characteristics of the county coat of arms and flag. The coat of arms and flag shall be regulated by statute or statutory decision with prior approval of the Central State Office for Administration.</a:t>
            </a:r>
            <a:endParaRPr lang="hr-HR" sz="2200" b="1" i="1" dirty="0">
              <a:latin typeface="Baskerville Old Face" pitchFamily="18" charset="0"/>
              <a:cs typeface="Aharoni" pitchFamily="2" charset="-79"/>
            </a:endParaRPr>
          </a:p>
        </p:txBody>
      </p:sp>
      <p:pic>
        <p:nvPicPr>
          <p:cNvPr id="8" name="Content Placeholder 7" descr="12048657_1644861892445224_673601520_n.jpg"/>
          <p:cNvPicPr>
            <a:picLocks noGrp="1" noChangeAspect="1"/>
          </p:cNvPicPr>
          <p:nvPr>
            <p:ph idx="1"/>
          </p:nvPr>
        </p:nvPicPr>
        <p:blipFill>
          <a:blip r:embed="rId2" cstate="print"/>
          <a:stretch>
            <a:fillRect/>
          </a:stretch>
        </p:blipFill>
        <p:spPr>
          <a:xfrm>
            <a:off x="2428860" y="2500306"/>
            <a:ext cx="3571900" cy="2786082"/>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7298"/>
            <a:ext cx="8229600" cy="1714512"/>
          </a:xfrm>
        </p:spPr>
        <p:txBody>
          <a:bodyPr>
            <a:normAutofit fontScale="90000"/>
          </a:bodyPr>
          <a:lstStyle/>
          <a:p>
            <a:r>
              <a:rPr lang="en-US" sz="1900" b="1" i="1" dirty="0" smtClean="0">
                <a:latin typeface="Georgia" pitchFamily="18" charset="0"/>
                <a:cs typeface="Aharoni" pitchFamily="2" charset="-79"/>
              </a:rPr>
              <a:t> Of these Carpathian Croats one group  broke away and fell to the south of the former Illyria, successfully opposed </a:t>
            </a:r>
            <a:r>
              <a:rPr lang="en-US" sz="1900" b="1" i="1" dirty="0" err="1" smtClean="0">
                <a:latin typeface="Georgia" pitchFamily="18" charset="0"/>
                <a:cs typeface="Aharoni" pitchFamily="2" charset="-79"/>
              </a:rPr>
              <a:t>Avars</a:t>
            </a:r>
            <a:r>
              <a:rPr lang="en-US" sz="1900" b="1" i="1" dirty="0" smtClean="0">
                <a:latin typeface="Georgia" pitchFamily="18" charset="0"/>
                <a:cs typeface="Aharoni" pitchFamily="2" charset="-79"/>
              </a:rPr>
              <a:t> and settled along the Croatia and Bosnia and Herzegovina. By imposing their indigenous language, gradually merged with different ethnic and cultural groups that are found.</a:t>
            </a:r>
            <a:r>
              <a:rPr lang="en-US" i="1" dirty="0" smtClean="0"/>
              <a:t/>
            </a:r>
            <a:br>
              <a:rPr lang="en-US" i="1" dirty="0" smtClean="0"/>
            </a:br>
            <a:endParaRPr lang="hr-HR" dirty="0"/>
          </a:p>
        </p:txBody>
      </p:sp>
      <p:pic>
        <p:nvPicPr>
          <p:cNvPr id="7" name="Content Placeholder 6" descr="12016607_1644862139111866_320975371_n.jpg"/>
          <p:cNvPicPr>
            <a:picLocks noGrp="1" noChangeAspect="1"/>
          </p:cNvPicPr>
          <p:nvPr>
            <p:ph sz="half" idx="2"/>
          </p:nvPr>
        </p:nvPicPr>
        <p:blipFill>
          <a:blip r:embed="rId2" cstate="print"/>
          <a:stretch>
            <a:fillRect/>
          </a:stretch>
        </p:blipFill>
        <p:spPr>
          <a:xfrm>
            <a:off x="142844" y="3857628"/>
            <a:ext cx="3929090" cy="2703870"/>
          </a:xfrm>
        </p:spPr>
      </p:pic>
      <p:pic>
        <p:nvPicPr>
          <p:cNvPr id="8" name="Content Placeholder 7" descr="12025453_1644887795775967_1752651737_n.jpg"/>
          <p:cNvPicPr>
            <a:picLocks noGrp="1" noChangeAspect="1"/>
          </p:cNvPicPr>
          <p:nvPr>
            <p:ph sz="quarter" idx="4"/>
          </p:nvPr>
        </p:nvPicPr>
        <p:blipFill>
          <a:blip r:embed="rId3" cstate="print"/>
          <a:stretch>
            <a:fillRect/>
          </a:stretch>
        </p:blipFill>
        <p:spPr>
          <a:xfrm>
            <a:off x="4714876" y="3906044"/>
            <a:ext cx="4071966" cy="269989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3000" fill="hold"/>
                                        <p:tgtEl>
                                          <p:spTgt spid="8"/>
                                        </p:tgtEl>
                                        <p:attrNameLst>
                                          <p:attrName>ppt_x</p:attrName>
                                        </p:attrNameLst>
                                      </p:cBhvr>
                                      <p:tavLst>
                                        <p:tav tm="0">
                                          <p:val>
                                            <p:strVal val="#ppt_x"/>
                                          </p:val>
                                        </p:tav>
                                        <p:tav tm="100000">
                                          <p:val>
                                            <p:strVal val="#ppt_x"/>
                                          </p:val>
                                        </p:tav>
                                      </p:tavLst>
                                    </p:anim>
                                    <p:anim calcmode="lin" valueType="num">
                                      <p:cBhvr additive="base">
                                        <p:cTn id="13" dur="3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2786082"/>
          </a:xfrm>
        </p:spPr>
        <p:txBody>
          <a:bodyPr>
            <a:noAutofit/>
          </a:bodyPr>
          <a:lstStyle/>
          <a:p>
            <a:r>
              <a:rPr lang="hr-HR" sz="2200" b="1" i="1" dirty="0" smtClean="0">
                <a:latin typeface="Algerian" pitchFamily="82" charset="0"/>
                <a:cs typeface="Aharoni" pitchFamily="2" charset="-79"/>
              </a:rPr>
              <a:t>Z</a:t>
            </a:r>
            <a:r>
              <a:rPr lang="en-US" sz="2200" b="1" i="1" dirty="0" err="1" smtClean="0">
                <a:latin typeface="Arial Rounded MT Bold" pitchFamily="34" charset="0"/>
              </a:rPr>
              <a:t>agreb</a:t>
            </a:r>
            <a:r>
              <a:rPr lang="en-US" sz="2200" b="1" i="1" dirty="0" smtClean="0">
                <a:latin typeface="Arial Rounded MT Bold" pitchFamily="34" charset="0"/>
              </a:rPr>
              <a:t> is the Croatian capital</a:t>
            </a:r>
            <a:r>
              <a:rPr lang="en-US" sz="2200" b="1" i="1" dirty="0" smtClean="0">
                <a:latin typeface="Brush Script MT" pitchFamily="66" charset="0"/>
              </a:rPr>
              <a:t>, </a:t>
            </a:r>
            <a:r>
              <a:rPr lang="en-US" sz="2200" b="1" i="1" dirty="0" smtClean="0">
                <a:latin typeface="Arial Rounded MT Bold" pitchFamily="34" charset="0"/>
              </a:rPr>
              <a:t>and largest city in Croatia by population. Historically, the city of Zagreb has grown from two villages in the neighboring hills, </a:t>
            </a:r>
            <a:r>
              <a:rPr lang="en-US" sz="2200" b="1" i="1" dirty="0" err="1" smtClean="0">
                <a:latin typeface="Arial Rounded MT Bold" pitchFamily="34" charset="0"/>
              </a:rPr>
              <a:t>Gradec</a:t>
            </a:r>
            <a:r>
              <a:rPr lang="en-US" sz="2200" b="1" i="1" dirty="0" smtClean="0">
                <a:latin typeface="Arial Rounded MT Bold" pitchFamily="34" charset="0"/>
              </a:rPr>
              <a:t> and </a:t>
            </a:r>
            <a:r>
              <a:rPr lang="en-US" sz="2200" b="1" i="1" dirty="0" err="1" smtClean="0">
                <a:latin typeface="Arial Rounded MT Bold" pitchFamily="34" charset="0"/>
              </a:rPr>
              <a:t>Kaptol</a:t>
            </a:r>
            <a:r>
              <a:rPr lang="en-US" sz="2200" b="1" i="1" dirty="0" smtClean="0">
                <a:latin typeface="Arial Rounded MT Bold" pitchFamily="34" charset="0"/>
              </a:rPr>
              <a:t>, which form the core of today's Zagreb, its historical cent</a:t>
            </a:r>
            <a:r>
              <a:rPr lang="hr-HR" sz="2200" b="1" i="1" dirty="0" smtClean="0">
                <a:latin typeface="Arial Rounded MT Bold" pitchFamily="34" charset="0"/>
              </a:rPr>
              <a:t>re</a:t>
            </a:r>
            <a:r>
              <a:rPr lang="en-US" sz="2200" b="1" i="1" dirty="0" smtClean="0">
                <a:latin typeface="Arial Rounded MT Bold" pitchFamily="34" charset="0"/>
              </a:rPr>
              <a:t>.</a:t>
            </a:r>
            <a:r>
              <a:rPr lang="en-US" sz="2200" b="1" i="1" dirty="0" smtClean="0">
                <a:latin typeface="Arial Rounded MT Bold" pitchFamily="34" charset="0"/>
                <a:cs typeface="Aharoni" pitchFamily="2" charset="-79"/>
              </a:rPr>
              <a:t> Zagreb is an administrative, economic, cultural, and scientific cent</a:t>
            </a:r>
            <a:r>
              <a:rPr lang="hr-HR" sz="2200" b="1" i="1" smtClean="0">
                <a:latin typeface="Arial Rounded MT Bold" pitchFamily="34" charset="0"/>
                <a:cs typeface="Aharoni" pitchFamily="2" charset="-79"/>
              </a:rPr>
              <a:t>re</a:t>
            </a:r>
            <a:r>
              <a:rPr lang="en-US" sz="2200" b="1" i="1" smtClean="0">
                <a:latin typeface="Arial Rounded MT Bold" pitchFamily="34" charset="0"/>
                <a:cs typeface="Aharoni" pitchFamily="2" charset="-79"/>
              </a:rPr>
              <a:t> </a:t>
            </a:r>
            <a:r>
              <a:rPr lang="en-US" sz="2200" b="1" i="1" dirty="0" smtClean="0">
                <a:latin typeface="Arial Rounded MT Bold" pitchFamily="34" charset="0"/>
                <a:cs typeface="Aharoni" pitchFamily="2" charset="-79"/>
              </a:rPr>
              <a:t>. </a:t>
            </a:r>
            <a:r>
              <a:rPr lang="en-US" sz="2200" b="1" i="1" dirty="0" smtClean="0">
                <a:latin typeface="Arial Rounded MT Bold" pitchFamily="34" charset="0"/>
              </a:rPr>
              <a:t> </a:t>
            </a:r>
            <a:r>
              <a:rPr lang="en-US" sz="2200" b="1" i="1" dirty="0" smtClean="0">
                <a:latin typeface="Arial Rounded MT Bold" pitchFamily="34" charset="0"/>
                <a:cs typeface="Aharoni" pitchFamily="2" charset="-79"/>
              </a:rPr>
              <a:t>Zagreb is a special single, territorial, administrative and self-governing unit with the position of the county </a:t>
            </a:r>
            <a:r>
              <a:rPr lang="en-US" sz="2200" b="1" i="1" dirty="0" smtClean="0">
                <a:latin typeface="Arial Rounded MT Bold" pitchFamily="34" charset="0"/>
              </a:rPr>
              <a:t>..</a:t>
            </a:r>
            <a:endParaRPr lang="hr-HR" sz="2200" dirty="0"/>
          </a:p>
        </p:txBody>
      </p:sp>
      <p:pic>
        <p:nvPicPr>
          <p:cNvPr id="7" name="Content Placeholder 6" descr="12047605_1644861819111898_2044458796_n.jpg"/>
          <p:cNvPicPr>
            <a:picLocks noGrp="1" noChangeAspect="1"/>
          </p:cNvPicPr>
          <p:nvPr>
            <p:ph sz="half" idx="2"/>
          </p:nvPr>
        </p:nvPicPr>
        <p:blipFill>
          <a:blip r:embed="rId2" cstate="print"/>
          <a:stretch>
            <a:fillRect/>
          </a:stretch>
        </p:blipFill>
        <p:spPr>
          <a:xfrm>
            <a:off x="571082" y="3857628"/>
            <a:ext cx="2834079" cy="1885951"/>
          </a:xfrm>
        </p:spPr>
      </p:pic>
      <p:pic>
        <p:nvPicPr>
          <p:cNvPr id="8" name="Content Placeholder 7" descr="zagreb.jpg"/>
          <p:cNvPicPr>
            <a:picLocks noGrp="1" noChangeAspect="1"/>
          </p:cNvPicPr>
          <p:nvPr>
            <p:ph sz="quarter" idx="4"/>
          </p:nvPr>
        </p:nvPicPr>
        <p:blipFill>
          <a:blip r:embed="rId3" cstate="print"/>
          <a:stretch>
            <a:fillRect/>
          </a:stretch>
        </p:blipFill>
        <p:spPr>
          <a:xfrm>
            <a:off x="4572000" y="3643314"/>
            <a:ext cx="4041775" cy="269188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nodeType="clickEffect">
                                  <p:stCondLst>
                                    <p:cond delay="0"/>
                                  </p:stCondLst>
                                  <p:childTnLst>
                                    <p:animEffect transition="out" filter="diamond(in)">
                                      <p:cBhvr>
                                        <p:cTn id="6" dur="2000"/>
                                        <p:tgtEl>
                                          <p:spTgt spid="8"/>
                                        </p:tgtEl>
                                      </p:cBhvr>
                                    </p:animEffect>
                                    <p:set>
                                      <p:cBhvr>
                                        <p:cTn id="7"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229600" cy="2143140"/>
          </a:xfrm>
        </p:spPr>
        <p:txBody>
          <a:bodyPr>
            <a:normAutofit fontScale="90000"/>
          </a:bodyPr>
          <a:lstStyle/>
          <a:p>
            <a:r>
              <a:rPr lang="hr-HR" sz="6000" b="1" i="1" dirty="0" smtClean="0"/>
              <a:t>RELIGION</a:t>
            </a:r>
            <a:r>
              <a:rPr lang="hr-HR" sz="6000" b="1" i="1" dirty="0"/>
              <a:t/>
            </a:r>
            <a:br>
              <a:rPr lang="hr-HR" sz="6000" b="1" i="1" dirty="0"/>
            </a:br>
            <a:r>
              <a:rPr lang="en-US" dirty="0" smtClean="0"/>
              <a:t> </a:t>
            </a:r>
            <a:r>
              <a:rPr lang="en-US" sz="2700" b="1" i="1" dirty="0" smtClean="0"/>
              <a:t>Christianity is the most common religion of the Croatian people . According to the census of 2011, 86.28% of the population declare themselves to Roman Catholics. </a:t>
            </a:r>
            <a:endParaRPr lang="hr-HR" sz="2700" dirty="0"/>
          </a:p>
        </p:txBody>
      </p:sp>
      <p:pic>
        <p:nvPicPr>
          <p:cNvPr id="7" name="Content Placeholder 6" descr="12047605_1644862775778469_1249560424_n.jpg"/>
          <p:cNvPicPr>
            <a:picLocks noGrp="1" noChangeAspect="1"/>
          </p:cNvPicPr>
          <p:nvPr>
            <p:ph sz="half" idx="2"/>
          </p:nvPr>
        </p:nvPicPr>
        <p:blipFill>
          <a:blip r:embed="rId2" cstate="print"/>
          <a:stretch>
            <a:fillRect/>
          </a:stretch>
        </p:blipFill>
        <p:spPr>
          <a:xfrm>
            <a:off x="5786446" y="3786190"/>
            <a:ext cx="2474078" cy="3071810"/>
          </a:xfrm>
        </p:spPr>
      </p:pic>
      <p:pic>
        <p:nvPicPr>
          <p:cNvPr id="8" name="Content Placeholder 7" descr="hrv.jpg"/>
          <p:cNvPicPr>
            <a:picLocks noGrp="1" noChangeAspect="1"/>
          </p:cNvPicPr>
          <p:nvPr>
            <p:ph sz="quarter" idx="4"/>
          </p:nvPr>
        </p:nvPicPr>
        <p:blipFill>
          <a:blip r:embed="rId3" cstate="print"/>
          <a:stretch>
            <a:fillRect/>
          </a:stretch>
        </p:blipFill>
        <p:spPr>
          <a:xfrm>
            <a:off x="539552" y="3356992"/>
            <a:ext cx="4613279" cy="2853049"/>
          </a:xfr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5000" fill="hold"/>
                                        <p:tgtEl>
                                          <p:spTgt spid="8"/>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3" presetClass="exit" presetSubtype="10" fill="hold" nodeType="clickEffect">
                                  <p:stCondLst>
                                    <p:cond delay="0"/>
                                  </p:stCondLst>
                                  <p:childTnLst>
                                    <p:animEffect transition="out" filter="blinds(horizontal)">
                                      <p:cBhvr>
                                        <p:cTn id="15" dur="5000"/>
                                        <p:tgtEl>
                                          <p:spTgt spid="7"/>
                                        </p:tgtEl>
                                      </p:cBhvr>
                                    </p:animEffect>
                                    <p:set>
                                      <p:cBhvr>
                                        <p:cTn id="16" dur="1" fill="hold">
                                          <p:stCondLst>
                                            <p:cond delay="4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082924"/>
          </a:xfrm>
        </p:spPr>
        <p:txBody>
          <a:bodyPr>
            <a:normAutofit fontScale="90000"/>
          </a:bodyPr>
          <a:lstStyle/>
          <a:p>
            <a:r>
              <a:rPr lang="hr-HR" sz="3100" b="1" i="1" dirty="0" smtClean="0"/>
              <a:t>LANGUAGE</a:t>
            </a:r>
            <a:r>
              <a:rPr lang="hr-HR" sz="2000" dirty="0" smtClean="0"/>
              <a:t/>
            </a:r>
            <a:br>
              <a:rPr lang="hr-HR" sz="2000" dirty="0" smtClean="0"/>
            </a:br>
            <a:r>
              <a:rPr lang="en-US" sz="2200" b="1" i="1" dirty="0" smtClean="0"/>
              <a:t> In Croatia, the official language is Croatian, which is native to 95.60% of the population with the Latin alphabet, and in the county official and Italian who is the mother of 18,573 inhabitants.</a:t>
            </a:r>
            <a:br>
              <a:rPr lang="en-US" sz="2200" b="1" i="1" dirty="0" smtClean="0"/>
            </a:br>
            <a:r>
              <a:rPr lang="en-US" sz="2200" b="1" i="1" dirty="0" smtClean="0"/>
              <a:t/>
            </a:r>
            <a:br>
              <a:rPr lang="en-US" sz="2200" b="1" i="1" dirty="0" smtClean="0"/>
            </a:br>
            <a:r>
              <a:rPr lang="en-US" sz="2200" b="1" i="1" dirty="0" smtClean="0"/>
              <a:t>Other languages are languages settlers: Albanian, Bosnian, Bulgarian,  Czech, Hebrew, Hungarian, Macedonian, German, Polish,  Romanian, Russian,  Slovak, Slovenian, Serbian, Italian, Turkish, Ukrainian </a:t>
            </a:r>
            <a:r>
              <a:rPr lang="hr-HR" sz="2200" b="1" i="1" dirty="0" smtClean="0"/>
              <a:t>.</a:t>
            </a:r>
            <a:endParaRPr lang="hr-HR" sz="2200" b="1" i="1" dirty="0"/>
          </a:p>
        </p:txBody>
      </p:sp>
      <p:pic>
        <p:nvPicPr>
          <p:cNvPr id="4" name="Content Placeholder 3" descr="12033561_1644875605777186_2073742574_n.jpg"/>
          <p:cNvPicPr>
            <a:picLocks noGrp="1" noChangeAspect="1"/>
          </p:cNvPicPr>
          <p:nvPr>
            <p:ph idx="1"/>
          </p:nvPr>
        </p:nvPicPr>
        <p:blipFill>
          <a:blip r:embed="rId2" cstate="print"/>
          <a:stretch>
            <a:fillRect/>
          </a:stretch>
        </p:blipFill>
        <p:spPr>
          <a:xfrm>
            <a:off x="1071538" y="3714752"/>
            <a:ext cx="6929486" cy="3000396"/>
          </a:xfr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4572008"/>
            <a:ext cx="7215238" cy="928694"/>
          </a:xfrm>
        </p:spPr>
        <p:txBody>
          <a:bodyPr>
            <a:noAutofit/>
          </a:bodyPr>
          <a:lstStyle/>
          <a:p>
            <a:r>
              <a:rPr lang="hr-HR" sz="4000" i="1" dirty="0" smtClean="0"/>
              <a:t>Thanks for your attention!</a:t>
            </a:r>
            <a:endParaRPr lang="hr-HR" sz="4000" i="1" dirty="0"/>
          </a:p>
        </p:txBody>
      </p:sp>
      <p:pic>
        <p:nvPicPr>
          <p:cNvPr id="5" name="Picture Placeholder 4" descr="1531581_1644878369110243_651616967349223213_n.jpg"/>
          <p:cNvPicPr>
            <a:picLocks noGrp="1" noChangeAspect="1"/>
          </p:cNvPicPr>
          <p:nvPr>
            <p:ph type="pic" idx="1"/>
          </p:nvPr>
        </p:nvPicPr>
        <p:blipFill>
          <a:blip r:embed="rId2" cstate="print"/>
          <a:srcRect l="64" r="64"/>
          <a:stretch>
            <a:fillRect/>
          </a:stretch>
        </p:blipFill>
        <p:spPr>
          <a:xfrm>
            <a:off x="571472" y="214290"/>
            <a:ext cx="6143668" cy="4298971"/>
          </a:xfrm>
        </p:spPr>
      </p:pic>
      <p:sp>
        <p:nvSpPr>
          <p:cNvPr id="4" name="Text Placeholder 3"/>
          <p:cNvSpPr>
            <a:spLocks noGrp="1"/>
          </p:cNvSpPr>
          <p:nvPr>
            <p:ph type="body" sz="half" idx="2"/>
          </p:nvPr>
        </p:nvSpPr>
        <p:spPr>
          <a:xfrm>
            <a:off x="4286248" y="5929330"/>
            <a:ext cx="4857752" cy="928670"/>
          </a:xfrm>
        </p:spPr>
        <p:txBody>
          <a:bodyPr>
            <a:noAutofit/>
          </a:bodyPr>
          <a:lstStyle/>
          <a:p>
            <a:r>
              <a:rPr lang="hr-HR" sz="2400" smtClean="0"/>
              <a:t>Made </a:t>
            </a:r>
            <a:r>
              <a:rPr lang="hr-HR" sz="2400" dirty="0" smtClean="0"/>
              <a:t>by:Ivana Melvan,Ana Šunjić,Petra Vuka</a:t>
            </a:r>
            <a:endParaRPr lang="hr-HR" sz="24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205</Words>
  <Application>Microsoft Office PowerPoint</Application>
  <PresentationFormat>Prikaz na zaslonu (4:3)</PresentationFormat>
  <Paragraphs>8</Paragraphs>
  <Slides>7</Slides>
  <Notes>0</Notes>
  <HiddenSlides>0</HiddenSlides>
  <MMClips>0</MMClips>
  <ScaleCrop>false</ScaleCrop>
  <HeadingPairs>
    <vt:vector size="4" baseType="variant">
      <vt:variant>
        <vt:lpstr>Tema</vt:lpstr>
      </vt:variant>
      <vt:variant>
        <vt:i4>1</vt:i4>
      </vt:variant>
      <vt:variant>
        <vt:lpstr>Naslovi slajdova</vt:lpstr>
      </vt:variant>
      <vt:variant>
        <vt:i4>7</vt:i4>
      </vt:variant>
    </vt:vector>
  </HeadingPairs>
  <TitlesOfParts>
    <vt:vector size="8" baseType="lpstr">
      <vt:lpstr>Office Theme</vt:lpstr>
      <vt:lpstr>POPULATION</vt:lpstr>
      <vt:lpstr>The whole Croatian territory is divided into twenty counties and the City of Zagreb, which has the status of a county. Name of Croatian counties is provided by the Counties, Cities and Municipalities in the Republic of Croatia, and is the basis of the name of the village where is the seat of the county assembly.           The characteristics of the county coat of arms and flag. The coat of arms and flag shall be regulated by statute or statutory decision with prior approval of the Central State Office for Administration.</vt:lpstr>
      <vt:lpstr> Of these Carpathian Croats one group  broke away and fell to the south of the former Illyria, successfully opposed Avars and settled along the Croatia and Bosnia and Herzegovina. By imposing their indigenous language, gradually merged with different ethnic and cultural groups that are found. </vt:lpstr>
      <vt:lpstr>Zagreb is the Croatian capital, and largest city in Croatia by population. Historically, the city of Zagreb has grown from two villages in the neighboring hills, Gradec and Kaptol, which form the core of today's Zagreb, its historical centre. Zagreb is an administrative, economic, cultural, and scientific centre .  Zagreb is a special single, territorial, administrative and self-governing unit with the position of the county ..</vt:lpstr>
      <vt:lpstr>RELIGION  Christianity is the most common religion of the Croatian people . According to the census of 2011, 86.28% of the population declare themselves to Roman Catholics. </vt:lpstr>
      <vt:lpstr>LANGUAGE  In Croatia, the official language is Croatian, which is native to 95.60% of the population with the Latin alphabet, and in the county official and Italian who is the mother of 18,573 inhabitants.  Other languages are languages settlers: Albanian, Bosnian, Bulgarian,  Czech, Hebrew, Hungarian, Macedonian, German, Polish,  Romanian, Russian,  Slovak, Slovenian, Serbian, Italian, Turkish, Ukrainian .</vt:lpstr>
      <vt:lpstr>Thanks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POPULATION</dc:title>
  <dc:creator>Brocanac</dc:creator>
  <cp:lastModifiedBy>korisnik</cp:lastModifiedBy>
  <cp:revision>13</cp:revision>
  <dcterms:created xsi:type="dcterms:W3CDTF">2015-09-22T12:55:09Z</dcterms:created>
  <dcterms:modified xsi:type="dcterms:W3CDTF">2015-09-24T20:51:53Z</dcterms:modified>
</cp:coreProperties>
</file>