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93D4-ADD2-4CB7-AFC1-7097AC4A61C6}" type="datetimeFigureOut">
              <a:rPr lang="hr-HR" smtClean="0"/>
              <a:pPr/>
              <a:t>24.9.2015.</a:t>
            </a:fld>
            <a:endParaRPr lang="hr-H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A315EA6-3E03-43FD-A28B-2872F134423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93D4-ADD2-4CB7-AFC1-7097AC4A61C6}" type="datetimeFigureOut">
              <a:rPr lang="hr-HR" smtClean="0"/>
              <a:pPr/>
              <a:t>24.9.2015.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5EA6-3E03-43FD-A28B-2872F134423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93D4-ADD2-4CB7-AFC1-7097AC4A61C6}" type="datetimeFigureOut">
              <a:rPr lang="hr-HR" smtClean="0"/>
              <a:pPr/>
              <a:t>24.9.2015.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5EA6-3E03-43FD-A28B-2872F134423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93D4-ADD2-4CB7-AFC1-7097AC4A61C6}" type="datetimeFigureOut">
              <a:rPr lang="hr-HR" smtClean="0"/>
              <a:pPr/>
              <a:t>24.9.2015.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A315EA6-3E03-43FD-A28B-2872F134423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93D4-ADD2-4CB7-AFC1-7097AC4A61C6}" type="datetimeFigureOut">
              <a:rPr lang="hr-HR" smtClean="0"/>
              <a:pPr/>
              <a:t>24.9.2015.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5EA6-3E03-43FD-A28B-2872F134423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93D4-ADD2-4CB7-AFC1-7097AC4A61C6}" type="datetimeFigureOut">
              <a:rPr lang="hr-HR" smtClean="0"/>
              <a:pPr/>
              <a:t>24.9.2015.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5EA6-3E03-43FD-A28B-2872F134423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93D4-ADD2-4CB7-AFC1-7097AC4A61C6}" type="datetimeFigureOut">
              <a:rPr lang="hr-HR" smtClean="0"/>
              <a:pPr/>
              <a:t>24.9.2015.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A315EA6-3E03-43FD-A28B-2872F134423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93D4-ADD2-4CB7-AFC1-7097AC4A61C6}" type="datetimeFigureOut">
              <a:rPr lang="hr-HR" smtClean="0"/>
              <a:pPr/>
              <a:t>24.9.2015.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5EA6-3E03-43FD-A28B-2872F134423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93D4-ADD2-4CB7-AFC1-7097AC4A61C6}" type="datetimeFigureOut">
              <a:rPr lang="hr-HR" smtClean="0"/>
              <a:pPr/>
              <a:t>24.9.2015.</a:t>
            </a:fld>
            <a:endParaRPr lang="hr-H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5EA6-3E03-43FD-A28B-2872F134423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93D4-ADD2-4CB7-AFC1-7097AC4A61C6}" type="datetimeFigureOut">
              <a:rPr lang="hr-HR" smtClean="0"/>
              <a:pPr/>
              <a:t>24.9.2015.</a:t>
            </a:fld>
            <a:endParaRPr lang="hr-H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5EA6-3E03-43FD-A28B-2872F134423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93D4-ADD2-4CB7-AFC1-7097AC4A61C6}" type="datetimeFigureOut">
              <a:rPr lang="hr-HR" smtClean="0"/>
              <a:pPr/>
              <a:t>24.9.2015.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5EA6-3E03-43FD-A28B-2872F134423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2C93D4-ADD2-4CB7-AFC1-7097AC4A61C6}" type="datetimeFigureOut">
              <a:rPr lang="hr-HR" smtClean="0"/>
              <a:pPr/>
              <a:t>24.9.2015.</a:t>
            </a:fld>
            <a:endParaRPr lang="hr-H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315EA6-3E03-43FD-A28B-2872F134423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 rot="20962982">
            <a:off x="381000" y="3356993"/>
            <a:ext cx="8458200" cy="2718794"/>
          </a:xfrm>
        </p:spPr>
        <p:txBody>
          <a:bodyPr>
            <a:normAutofit/>
          </a:bodyPr>
          <a:lstStyle/>
          <a:p>
            <a:r>
              <a:rPr lang="hr-HR" dirty="0" smtClean="0"/>
              <a:t>    </a:t>
            </a:r>
            <a:r>
              <a:rPr lang="hr-HR" sz="6600" dirty="0" smtClean="0"/>
              <a:t>  </a:t>
            </a:r>
            <a:r>
              <a:rPr lang="hr-HR" sz="6600" i="1" dirty="0" smtClean="0">
                <a:latin typeface="Bernard MT Condensed" pitchFamily="18" charset="0"/>
              </a:rPr>
              <a:t>    </a:t>
            </a:r>
            <a:r>
              <a:rPr lang="hr-HR" sz="9600" b="1" i="1" dirty="0" smtClean="0">
                <a:latin typeface="Copperplate Gothic Bold" pitchFamily="34" charset="0"/>
              </a:rPr>
              <a:t>Culture </a:t>
            </a:r>
            <a:endParaRPr lang="hr-HR" sz="9600" b="1" i="1" dirty="0"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468854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>
                <a:latin typeface="Algerian" pitchFamily="82" charset="0"/>
              </a:rPr>
              <a:t>Diocletian’s palace</a:t>
            </a:r>
            <a:endParaRPr lang="hr-HR" i="1" dirty="0">
              <a:latin typeface="Algerian" pitchFamily="82" charset="0"/>
            </a:endParaRPr>
          </a:p>
        </p:txBody>
      </p:sp>
      <p:pic>
        <p:nvPicPr>
          <p:cNvPr id="6" name="Content Placeholder 5" descr="Peristyle_of_Diocletian's_Palace_in_Split,_Robert_Adam,_1764_(cropped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99133">
            <a:off x="347071" y="1437162"/>
            <a:ext cx="3307222" cy="2573432"/>
          </a:xfrm>
        </p:spPr>
      </p:pic>
      <p:pic>
        <p:nvPicPr>
          <p:cNvPr id="7" name="Picture 6" descr="Diocletian's_Palace_substructur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75006">
            <a:off x="6576562" y="1288494"/>
            <a:ext cx="2346324" cy="3373080"/>
          </a:xfrm>
          <a:prstGeom prst="rect">
            <a:avLst/>
          </a:prstGeom>
        </p:spPr>
      </p:pic>
      <p:pic>
        <p:nvPicPr>
          <p:cNvPr id="8" name="Picture 7" descr="Vestibule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82988">
            <a:off x="3774026" y="2965972"/>
            <a:ext cx="2221884" cy="333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424007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err="1" smtClean="0">
                <a:latin typeface="Algerian" panose="04020705040A02060702" pitchFamily="82" charset="0"/>
              </a:rPr>
              <a:t>dubrovnik</a:t>
            </a:r>
            <a:endParaRPr lang="hr-HR" i="1" dirty="0">
              <a:latin typeface="Algerian" panose="04020705040A02060702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i="1" dirty="0"/>
              <a:t>Dubrovnik is a Croatian city on the Adriatic Sea, in the region of Dalmatia. It is one of the most prominent tourist destinations in the Mediterranean Sea, a seaport and the </a:t>
            </a:r>
            <a:r>
              <a:rPr lang="en-US" sz="2000" i="1" dirty="0" smtClean="0"/>
              <a:t>cent</a:t>
            </a:r>
            <a:r>
              <a:rPr lang="hr-HR" sz="2000" i="1" dirty="0" smtClean="0"/>
              <a:t>re</a:t>
            </a:r>
            <a:r>
              <a:rPr lang="en-US" sz="2000" i="1" dirty="0" smtClean="0"/>
              <a:t> </a:t>
            </a:r>
            <a:r>
              <a:rPr lang="en-US" sz="2000" i="1" dirty="0"/>
              <a:t>of Dubrovnik-Neretva County. </a:t>
            </a:r>
            <a:endParaRPr lang="hr-HR" sz="2000" i="1" dirty="0" smtClean="0"/>
          </a:p>
          <a:p>
            <a:endParaRPr lang="hr-HR" sz="2000" i="1" dirty="0" smtClean="0"/>
          </a:p>
          <a:p>
            <a:r>
              <a:rPr lang="en-US" sz="2000" i="1" dirty="0" smtClean="0"/>
              <a:t>In </a:t>
            </a:r>
            <a:r>
              <a:rPr lang="en-US" sz="2000" i="1" dirty="0"/>
              <a:t>1979, the city of Dubrovnik joined the UNESCO list of World Heritage </a:t>
            </a:r>
            <a:r>
              <a:rPr lang="en-US" sz="2000" i="1" dirty="0" smtClean="0"/>
              <a:t>Sites</a:t>
            </a:r>
            <a:r>
              <a:rPr lang="hr-HR" sz="2000" i="1" dirty="0" smtClean="0"/>
              <a:t> </a:t>
            </a:r>
            <a:r>
              <a:rPr lang="en-US" sz="2000" i="1" dirty="0" smtClean="0"/>
              <a:t> </a:t>
            </a:r>
            <a:r>
              <a:rPr lang="en-US" sz="2000" i="1" dirty="0"/>
              <a:t>Dubrovnik was founded in the 7th century on a rocky island named </a:t>
            </a:r>
            <a:r>
              <a:rPr lang="en-US" sz="2000" i="1" dirty="0" err="1"/>
              <a:t>Laus</a:t>
            </a:r>
            <a:r>
              <a:rPr lang="en-US" sz="2000" i="1" dirty="0"/>
              <a:t>, which is said to have provided shelter for refugees from the nearby city of </a:t>
            </a:r>
            <a:r>
              <a:rPr lang="en-US" sz="2000" i="1" dirty="0" err="1"/>
              <a:t>Epidaurum</a:t>
            </a:r>
            <a:r>
              <a:rPr lang="en-US" sz="2000" i="1" dirty="0"/>
              <a:t>. </a:t>
            </a:r>
          </a:p>
          <a:p>
            <a:endParaRPr lang="hr-HR" sz="1800" i="1" dirty="0" smtClean="0"/>
          </a:p>
          <a:p>
            <a:pPr>
              <a:buNone/>
            </a:pPr>
            <a:endParaRPr lang="en-US" sz="1800" i="1" dirty="0"/>
          </a:p>
          <a:p>
            <a:endParaRPr lang="hr-HR" sz="1800" dirty="0"/>
          </a:p>
        </p:txBody>
      </p:sp>
      <p:pic>
        <p:nvPicPr>
          <p:cNvPr id="4" name="Picture 3" descr="croatia-dubrovnik-sea-cliff-night-wor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4643446"/>
            <a:ext cx="3786214" cy="200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255677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>
                <a:latin typeface="Algerian" pitchFamily="82" charset="0"/>
              </a:rPr>
              <a:t>dubrovnik</a:t>
            </a:r>
            <a:endParaRPr lang="hr-HR" i="1" dirty="0">
              <a:latin typeface="Algerian" pitchFamily="82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76264">
            <a:off x="164756" y="1509335"/>
            <a:ext cx="4458124" cy="2695381"/>
          </a:xfrm>
        </p:spPr>
      </p:pic>
      <p:pic>
        <p:nvPicPr>
          <p:cNvPr id="5" name="Picture 4" descr="05_1436877732_dubrovnik__near__croat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60897">
            <a:off x="4489652" y="3289333"/>
            <a:ext cx="4265043" cy="297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079818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>
                <a:latin typeface="Algerian" pitchFamily="82" charset="0"/>
              </a:rPr>
              <a:t>Plitvice lakes</a:t>
            </a:r>
            <a:endParaRPr lang="hr-HR" i="1" dirty="0">
              <a:latin typeface="Algerian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i="1" dirty="0"/>
              <a:t>Plitvice Lakes National Park (Croatian: </a:t>
            </a:r>
            <a:r>
              <a:rPr lang="en-US" sz="1800" i="1" dirty="0" err="1"/>
              <a:t>Nacionalni</a:t>
            </a:r>
            <a:r>
              <a:rPr lang="en-US" sz="1800" i="1" dirty="0"/>
              <a:t> park </a:t>
            </a:r>
            <a:r>
              <a:rPr lang="en-US" sz="1800" i="1" dirty="0" err="1"/>
              <a:t>Plitvička</a:t>
            </a:r>
            <a:r>
              <a:rPr lang="en-US" sz="1800" i="1" dirty="0"/>
              <a:t> </a:t>
            </a:r>
            <a:r>
              <a:rPr lang="en-US" sz="1800" i="1" dirty="0" err="1"/>
              <a:t>jezera</a:t>
            </a:r>
            <a:r>
              <a:rPr lang="en-US" sz="1800" i="1" dirty="0"/>
              <a:t>) is one of the oldest national parks in Southeast Europe and the largest national park in Croatia. </a:t>
            </a:r>
            <a:r>
              <a:rPr lang="en-US" sz="1800" i="1" dirty="0" smtClean="0"/>
              <a:t>The </a:t>
            </a:r>
            <a:r>
              <a:rPr lang="en-US" sz="1800" i="1" dirty="0"/>
              <a:t>national park was founded in 1949 and is situated in the mountainous </a:t>
            </a:r>
            <a:r>
              <a:rPr lang="en-US" sz="1800" i="1" dirty="0" smtClean="0"/>
              <a:t>area </a:t>
            </a:r>
            <a:r>
              <a:rPr lang="en-US" sz="1800" i="1" dirty="0"/>
              <a:t>of central Croatia, at the border to Bosnia and Herzegovina</a:t>
            </a:r>
            <a:r>
              <a:rPr lang="en-US" sz="1800" i="1" dirty="0" smtClean="0"/>
              <a:t>.</a:t>
            </a:r>
            <a:endParaRPr lang="hr-HR" sz="1800" i="1" dirty="0" smtClean="0"/>
          </a:p>
          <a:p>
            <a:endParaRPr lang="hr-HR" sz="1800" i="1" dirty="0" smtClean="0"/>
          </a:p>
          <a:p>
            <a:r>
              <a:rPr lang="en-US" sz="1800" i="1" dirty="0" smtClean="0"/>
              <a:t> </a:t>
            </a:r>
            <a:r>
              <a:rPr lang="en-US" sz="1800" i="1" dirty="0"/>
              <a:t>The important north-south road connection, which passes through the national park area, connects the Croatian inland with the Adriatic coastal region</a:t>
            </a:r>
            <a:r>
              <a:rPr lang="en-US" sz="1800" dirty="0"/>
              <a:t>.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Milino-jeze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933056"/>
            <a:ext cx="5334006" cy="21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2128386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>
                <a:latin typeface="Algerian" pitchFamily="82" charset="0"/>
              </a:rPr>
              <a:t>Plitvice lakes</a:t>
            </a:r>
            <a:endParaRPr lang="hr-HR" i="1" dirty="0">
              <a:latin typeface="Algerian" pitchFamily="82" charset="0"/>
            </a:endParaRPr>
          </a:p>
        </p:txBody>
      </p:sp>
      <p:pic>
        <p:nvPicPr>
          <p:cNvPr id="4" name="Content Placeholder 3" descr="np-plitvicka-jezera-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64191">
            <a:off x="87492" y="1501619"/>
            <a:ext cx="3852903" cy="2427329"/>
          </a:xfrm>
        </p:spPr>
      </p:pic>
      <p:pic>
        <p:nvPicPr>
          <p:cNvPr id="5" name="Picture 4" descr="lika_karlovac_plitivce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34408">
            <a:off x="3857620" y="2857496"/>
            <a:ext cx="5000660" cy="3022621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>
                <a:latin typeface="Algerian" pitchFamily="82" charset="0"/>
              </a:rPr>
              <a:t>zadar</a:t>
            </a:r>
            <a:endParaRPr lang="hr-HR" i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i="1" dirty="0" err="1" smtClean="0"/>
              <a:t>Zadar</a:t>
            </a:r>
            <a:r>
              <a:rPr lang="en-US" sz="2800" i="1" dirty="0" smtClean="0"/>
              <a:t>  is the 5th largest </a:t>
            </a:r>
            <a:r>
              <a:rPr lang="hr-HR" sz="2800" i="1" dirty="0" smtClean="0"/>
              <a:t>city</a:t>
            </a:r>
            <a:r>
              <a:rPr lang="en-US" sz="2800" i="1" dirty="0" smtClean="0"/>
              <a:t> in </a:t>
            </a:r>
            <a:r>
              <a:rPr lang="hr-HR" sz="2800" i="1" dirty="0" smtClean="0"/>
              <a:t>Croatia</a:t>
            </a:r>
            <a:r>
              <a:rPr lang="en-US" sz="2800" i="1" dirty="0" smtClean="0"/>
              <a:t> situated on the </a:t>
            </a:r>
            <a:r>
              <a:rPr lang="hr-HR" sz="2800" i="1" dirty="0" smtClean="0"/>
              <a:t>Adriatic Sea</a:t>
            </a:r>
            <a:r>
              <a:rPr lang="en-US" sz="2800" i="1" dirty="0" smtClean="0"/>
              <a:t>. </a:t>
            </a:r>
            <a:endParaRPr lang="hr-HR" sz="2800" i="1" dirty="0" smtClean="0"/>
          </a:p>
          <a:p>
            <a:endParaRPr lang="hr-HR" sz="2800" i="1" dirty="0" smtClean="0"/>
          </a:p>
          <a:p>
            <a:r>
              <a:rPr lang="en-US" sz="2800" i="1" dirty="0" smtClean="0"/>
              <a:t>It is the centre of </a:t>
            </a:r>
            <a:r>
              <a:rPr lang="hr-HR" sz="2800" i="1" dirty="0" smtClean="0"/>
              <a:t>Zadar County </a:t>
            </a:r>
            <a:r>
              <a:rPr lang="en-US" sz="2800" i="1" dirty="0" smtClean="0"/>
              <a:t>and the wider northern </a:t>
            </a:r>
            <a:r>
              <a:rPr lang="hr-HR" sz="2800" i="1" dirty="0" err="1" smtClean="0"/>
              <a:t>Dalmatian</a:t>
            </a:r>
            <a:r>
              <a:rPr lang="en-US" sz="2800" i="1" dirty="0" smtClean="0"/>
              <a:t> region.</a:t>
            </a:r>
            <a:endParaRPr lang="hr-HR" sz="2800" i="1" dirty="0" smtClean="0"/>
          </a:p>
          <a:p>
            <a:endParaRPr lang="hr-HR" sz="2800" i="1" dirty="0" smtClean="0"/>
          </a:p>
          <a:p>
            <a:r>
              <a:rPr lang="en-US" sz="2800" i="1" dirty="0" smtClean="0"/>
              <a:t> </a:t>
            </a:r>
            <a:r>
              <a:rPr lang="en-US" sz="2800" i="1" dirty="0" err="1" smtClean="0"/>
              <a:t>Zadar</a:t>
            </a:r>
            <a:r>
              <a:rPr lang="en-US" sz="2800" i="1" dirty="0" smtClean="0"/>
              <a:t> is a historical centre of Dalmatia as well as the seat of the </a:t>
            </a:r>
            <a:r>
              <a:rPr lang="hr-HR" sz="2800" i="1" dirty="0" smtClean="0"/>
              <a:t>Roman Catholic Archdiocese of Zadar.</a:t>
            </a:r>
            <a:endParaRPr lang="hr-HR" sz="2800" i="1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>
                <a:latin typeface="Algerian" pitchFamily="82" charset="0"/>
              </a:rPr>
              <a:t>zadar</a:t>
            </a:r>
            <a:endParaRPr lang="hr-HR" i="1" dirty="0">
              <a:latin typeface="Algerian" pitchFamily="82" charset="0"/>
            </a:endParaRPr>
          </a:p>
        </p:txBody>
      </p:sp>
      <p:pic>
        <p:nvPicPr>
          <p:cNvPr id="4" name="Content Placeholder 3" descr="region_zadar_donat_for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4214995" cy="2812004"/>
          </a:xfrm>
        </p:spPr>
      </p:pic>
      <p:pic>
        <p:nvPicPr>
          <p:cNvPr id="5" name="Picture 4" descr="zadar_orgulje_117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4286260" cy="3214695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>
                <a:latin typeface="Algerian" pitchFamily="82" charset="0"/>
              </a:rPr>
              <a:t>Baska tablet</a:t>
            </a:r>
            <a:endParaRPr lang="hr-HR" i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Ba</a:t>
            </a:r>
            <a:r>
              <a:rPr lang="hr-HR" b="1" dirty="0" smtClean="0"/>
              <a:t>s</a:t>
            </a:r>
            <a:r>
              <a:rPr lang="en-US" b="1" dirty="0" smtClean="0"/>
              <a:t>ka tablet</a:t>
            </a:r>
            <a:r>
              <a:rPr lang="en-US" dirty="0" smtClean="0"/>
              <a:t> (</a:t>
            </a:r>
            <a:r>
              <a:rPr lang="hr-HR" b="1" i="1" dirty="0" smtClean="0"/>
              <a:t>Croatian</a:t>
            </a:r>
            <a:r>
              <a:rPr lang="en-US" dirty="0" smtClean="0"/>
              <a:t>: </a:t>
            </a:r>
            <a:r>
              <a:rPr lang="en-US" i="1" dirty="0" err="1" smtClean="0"/>
              <a:t>Bašćanska</a:t>
            </a:r>
            <a:r>
              <a:rPr lang="en-US" i="1" dirty="0" smtClean="0"/>
              <a:t> </a:t>
            </a:r>
            <a:r>
              <a:rPr lang="en-US" i="1" dirty="0" err="1" smtClean="0"/>
              <a:t>ploča</a:t>
            </a:r>
            <a:r>
              <a:rPr lang="en-US" dirty="0" smtClean="0"/>
              <a:t>)</a:t>
            </a:r>
            <a:endParaRPr lang="hr-HR" dirty="0" smtClean="0"/>
          </a:p>
          <a:p>
            <a:r>
              <a:rPr lang="en-US" dirty="0" smtClean="0"/>
              <a:t> </a:t>
            </a:r>
            <a:r>
              <a:rPr lang="hr-HR" sz="2800" dirty="0" smtClean="0"/>
              <a:t>I</a:t>
            </a:r>
            <a:r>
              <a:rPr lang="en-US" sz="2800" i="1" dirty="0" smtClean="0"/>
              <a:t>s one of the first monuments containing an inscription in the </a:t>
            </a:r>
            <a:r>
              <a:rPr lang="hr-HR" sz="2800" i="1" dirty="0" smtClean="0"/>
              <a:t>Croatian recension of </a:t>
            </a:r>
            <a:r>
              <a:rPr lang="hr-HR" sz="2800" i="1" dirty="0" err="1" smtClean="0"/>
              <a:t>the</a:t>
            </a:r>
            <a:r>
              <a:rPr lang="hr-HR" sz="2800" i="1" dirty="0" smtClean="0"/>
              <a:t> </a:t>
            </a:r>
            <a:r>
              <a:rPr lang="hr-HR" sz="2800" i="1" dirty="0" err="1" smtClean="0"/>
              <a:t>Church</a:t>
            </a:r>
            <a:r>
              <a:rPr lang="hr-HR" sz="2800" i="1" dirty="0" smtClean="0"/>
              <a:t> Slavonic</a:t>
            </a:r>
            <a:r>
              <a:rPr lang="en-US" sz="2800" i="1" dirty="0" smtClean="0"/>
              <a:t> language, dating from 1100.</a:t>
            </a:r>
            <a:endParaRPr lang="hr-HR" sz="2800" i="1" dirty="0"/>
          </a:p>
        </p:txBody>
      </p:sp>
      <p:pic>
        <p:nvPicPr>
          <p:cNvPr id="4" name="Picture 3" descr="Bascanska_plo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645024"/>
            <a:ext cx="4467472" cy="2526603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5400" b="1" i="1" dirty="0" smtClean="0">
                <a:latin typeface="Algerian" pitchFamily="82" charset="0"/>
              </a:rPr>
              <a:t>The zagreb Chatedral </a:t>
            </a:r>
            <a:endParaRPr lang="hr-HR" sz="5400" b="1" i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hr-HR" sz="4400" i="1" dirty="0" smtClean="0"/>
              <a:t> </a:t>
            </a:r>
            <a:r>
              <a:rPr lang="hr-HR" sz="4400" i="1" dirty="0" err="1" smtClean="0"/>
              <a:t>Situated</a:t>
            </a:r>
            <a:r>
              <a:rPr lang="en-US" sz="4400" i="1" dirty="0" smtClean="0"/>
              <a:t> on </a:t>
            </a:r>
            <a:r>
              <a:rPr lang="hr-HR" sz="4400" i="1" dirty="0" smtClean="0"/>
              <a:t>Kaptol, it</a:t>
            </a:r>
            <a:r>
              <a:rPr lang="en-US" sz="4400" i="1" dirty="0" smtClean="0"/>
              <a:t> is a </a:t>
            </a:r>
            <a:r>
              <a:rPr lang="hr-HR" sz="4400" i="1" dirty="0" smtClean="0"/>
              <a:t>Roman </a:t>
            </a:r>
            <a:r>
              <a:rPr lang="en-US" sz="4400" i="1" dirty="0" smtClean="0"/>
              <a:t>Catholic institution and not only the tallest building in Croatia, but also the most monumental sacral building in Gothic style southeast of the Alps.</a:t>
            </a:r>
            <a:endParaRPr lang="hr-HR" sz="4400" i="1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>
                <a:latin typeface="Algerian" pitchFamily="82" charset="0"/>
              </a:rPr>
              <a:t>The zagreb chatedral</a:t>
            </a:r>
            <a:endParaRPr lang="hr-HR" i="1" dirty="0">
              <a:latin typeface="Algerian" pitchFamily="82" charset="0"/>
            </a:endParaRPr>
          </a:p>
        </p:txBody>
      </p:sp>
      <p:pic>
        <p:nvPicPr>
          <p:cNvPr id="4" name="Content Placeholder 3" descr="4eea9a41b3471e91061281927cefe3a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723893">
            <a:off x="799222" y="1466423"/>
            <a:ext cx="2053169" cy="3079753"/>
          </a:xfrm>
        </p:spPr>
      </p:pic>
      <p:pic>
        <p:nvPicPr>
          <p:cNvPr id="5" name="Picture 4" descr="Portal_Zagrebacke_katedr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66591">
            <a:off x="2863500" y="3052428"/>
            <a:ext cx="2339914" cy="3255895"/>
          </a:xfrm>
          <a:prstGeom prst="rect">
            <a:avLst/>
          </a:prstGeom>
        </p:spPr>
      </p:pic>
      <p:pic>
        <p:nvPicPr>
          <p:cNvPr id="6" name="Picture 5" descr="The_Zagreb_Cathedral_renovated_according_to_designs_of_Hermann_Bolle_(end_of_19_century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36332">
            <a:off x="6136245" y="2126418"/>
            <a:ext cx="2191349" cy="317215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i="1" dirty="0" smtClean="0">
                <a:latin typeface="Algerian" pitchFamily="82" charset="0"/>
              </a:rPr>
              <a:t>                       culture</a:t>
            </a:r>
            <a:endParaRPr lang="hr-HR" sz="4000" i="1" dirty="0">
              <a:latin typeface="Algerian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/>
              <a:t>Croats have been living in this area for 13 </a:t>
            </a:r>
            <a:r>
              <a:rPr lang="en-US" i="1" dirty="0" smtClean="0"/>
              <a:t>centuries</a:t>
            </a:r>
            <a:r>
              <a:rPr lang="hr-HR" i="1" dirty="0" smtClean="0"/>
              <a:t>.</a:t>
            </a:r>
            <a:endParaRPr lang="en-US" i="1" dirty="0"/>
          </a:p>
          <a:p>
            <a:r>
              <a:rPr lang="hr-HR" i="1" dirty="0" smtClean="0"/>
              <a:t>A</a:t>
            </a:r>
            <a:r>
              <a:rPr lang="en-US" i="1" dirty="0" err="1" smtClean="0"/>
              <a:t>lthough</a:t>
            </a:r>
            <a:r>
              <a:rPr lang="en-US" i="1" dirty="0" smtClean="0"/>
              <a:t> </a:t>
            </a:r>
            <a:r>
              <a:rPr lang="en-US" i="1" dirty="0"/>
              <a:t>there are many important historical sites from</a:t>
            </a:r>
          </a:p>
          <a:p>
            <a:r>
              <a:rPr lang="en-US" i="1" dirty="0"/>
              <a:t>earlier </a:t>
            </a:r>
            <a:r>
              <a:rPr lang="en-US" i="1" dirty="0" smtClean="0"/>
              <a:t>periods </a:t>
            </a:r>
            <a:r>
              <a:rPr lang="hr-HR" dirty="0" smtClean="0"/>
              <a:t>s</a:t>
            </a:r>
            <a:r>
              <a:rPr lang="en-US" dirty="0" smtClean="0"/>
              <a:t>ix places </a:t>
            </a:r>
            <a:r>
              <a:rPr lang="en-US" dirty="0"/>
              <a:t>in Croatia have been marked</a:t>
            </a:r>
          </a:p>
          <a:p>
            <a:r>
              <a:rPr lang="en-US" i="1" dirty="0"/>
              <a:t>on the World Heritage List by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UNESCO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 :</a:t>
            </a:r>
            <a:endParaRPr lang="en-US" i="1" dirty="0">
              <a:latin typeface="Arial" pitchFamily="34" charset="0"/>
              <a:cs typeface="Arial" pitchFamily="34" charset="0"/>
            </a:endParaRPr>
          </a:p>
          <a:p>
            <a:r>
              <a:rPr lang="en-US" i="1" dirty="0"/>
              <a:t>•	The </a:t>
            </a:r>
            <a:r>
              <a:rPr lang="en-US" i="1" dirty="0" err="1"/>
              <a:t>Euphrasian</a:t>
            </a:r>
            <a:r>
              <a:rPr lang="en-US" i="1" dirty="0"/>
              <a:t> Basilica in </a:t>
            </a:r>
            <a:r>
              <a:rPr lang="en-US" i="1" dirty="0" err="1"/>
              <a:t>Poreč</a:t>
            </a:r>
            <a:endParaRPr lang="en-US" i="1" dirty="0"/>
          </a:p>
          <a:p>
            <a:r>
              <a:rPr lang="en-US" i="1" dirty="0"/>
              <a:t>•	The </a:t>
            </a:r>
            <a:r>
              <a:rPr lang="en-US" i="1" dirty="0" err="1"/>
              <a:t>Chatedral</a:t>
            </a:r>
            <a:r>
              <a:rPr lang="en-US" i="1" dirty="0"/>
              <a:t> of St. James in </a:t>
            </a:r>
            <a:r>
              <a:rPr lang="en-US" i="1" dirty="0" err="1"/>
              <a:t>Šibenik</a:t>
            </a:r>
            <a:endParaRPr lang="en-US" i="1" dirty="0"/>
          </a:p>
          <a:p>
            <a:r>
              <a:rPr lang="en-US" i="1" dirty="0"/>
              <a:t>•	The historic City of </a:t>
            </a:r>
            <a:r>
              <a:rPr lang="en-US" i="1" dirty="0" err="1"/>
              <a:t>Trogir</a:t>
            </a:r>
            <a:endParaRPr lang="en-US" i="1" dirty="0"/>
          </a:p>
          <a:p>
            <a:r>
              <a:rPr lang="en-US" i="1" dirty="0"/>
              <a:t>•	The historic complex of Split with the Palace of </a:t>
            </a:r>
            <a:r>
              <a:rPr lang="hr-HR" i="1" dirty="0" smtClean="0"/>
              <a:t>  </a:t>
            </a:r>
            <a:r>
              <a:rPr lang="en-US" i="1" dirty="0" smtClean="0"/>
              <a:t>Diocletian</a:t>
            </a:r>
            <a:endParaRPr lang="en-US" i="1" dirty="0"/>
          </a:p>
          <a:p>
            <a:r>
              <a:rPr lang="en-US" i="1" dirty="0"/>
              <a:t>•	The old City of Dubrovnik</a:t>
            </a:r>
          </a:p>
          <a:p>
            <a:r>
              <a:rPr lang="en-US" i="1" dirty="0"/>
              <a:t>•	The Plitvice lakes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09255577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>
                <a:latin typeface="Algerian" pitchFamily="82" charset="0"/>
              </a:rPr>
              <a:t>Cathedral of Saint Domnius</a:t>
            </a:r>
            <a:endParaRPr lang="hr-HR" i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 </a:t>
            </a:r>
            <a:r>
              <a:rPr lang="en-US" sz="2000" b="1" dirty="0" smtClean="0"/>
              <a:t>Cathedral of </a:t>
            </a:r>
            <a:r>
              <a:rPr lang="hr-HR" sz="2000" b="1" dirty="0" smtClean="0"/>
              <a:t>Saint </a:t>
            </a:r>
            <a:r>
              <a:rPr lang="en-US" sz="2000" b="1" dirty="0" err="1" smtClean="0"/>
              <a:t>Domnius</a:t>
            </a:r>
            <a:r>
              <a:rPr lang="en-US" sz="2000" dirty="0" smtClean="0"/>
              <a:t> (Croatian: </a:t>
            </a:r>
            <a:r>
              <a:rPr lang="en-US" sz="2000" i="1" dirty="0" err="1" smtClean="0"/>
              <a:t>Katedrala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Svetog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Duje</a:t>
            </a:r>
            <a:r>
              <a:rPr lang="en-US" sz="2000" dirty="0" smtClean="0"/>
              <a:t>), </a:t>
            </a:r>
            <a:endParaRPr lang="hr-HR" sz="2000" dirty="0" smtClean="0"/>
          </a:p>
          <a:p>
            <a:endParaRPr lang="hr-HR" sz="1900" dirty="0" smtClean="0"/>
          </a:p>
          <a:p>
            <a:r>
              <a:rPr lang="en-US" sz="1900" dirty="0" smtClean="0"/>
              <a:t>known locally as the </a:t>
            </a:r>
            <a:r>
              <a:rPr lang="en-US" sz="1900" b="1" dirty="0" smtClean="0"/>
              <a:t>Saint </a:t>
            </a:r>
            <a:r>
              <a:rPr lang="en-US" sz="1900" b="1" dirty="0" err="1" smtClean="0"/>
              <a:t>Dujam</a:t>
            </a:r>
            <a:r>
              <a:rPr lang="en-US" sz="1900" dirty="0" smtClean="0"/>
              <a:t> (</a:t>
            </a:r>
            <a:r>
              <a:rPr lang="en-US" sz="1900" i="1" dirty="0" err="1" smtClean="0"/>
              <a:t>Sveti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Dujam</a:t>
            </a:r>
            <a:r>
              <a:rPr lang="en-US" sz="1900" dirty="0" smtClean="0"/>
              <a:t>) or colloquially </a:t>
            </a:r>
            <a:r>
              <a:rPr lang="en-US" sz="1900" b="1" dirty="0" smtClean="0"/>
              <a:t>Saint </a:t>
            </a:r>
            <a:r>
              <a:rPr lang="en-US" sz="1900" b="1" dirty="0" err="1" smtClean="0"/>
              <a:t>Duje</a:t>
            </a:r>
            <a:r>
              <a:rPr lang="en-US" sz="1900" dirty="0" smtClean="0"/>
              <a:t> (</a:t>
            </a:r>
            <a:r>
              <a:rPr lang="en-US" sz="1900" i="1" dirty="0" err="1" smtClean="0"/>
              <a:t>Sveti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Duje</a:t>
            </a:r>
            <a:r>
              <a:rPr lang="en-US" sz="1900" dirty="0" smtClean="0"/>
              <a:t>), is the Catholic</a:t>
            </a:r>
            <a:r>
              <a:rPr lang="hr-HR" sz="1900" dirty="0" smtClean="0"/>
              <a:t> </a:t>
            </a:r>
            <a:r>
              <a:rPr lang="en-US" sz="1900" dirty="0" smtClean="0"/>
              <a:t>cathedral in Split, Croatia.</a:t>
            </a:r>
            <a:endParaRPr lang="hr-HR" sz="1900" dirty="0" smtClean="0"/>
          </a:p>
          <a:p>
            <a:r>
              <a:rPr lang="en-US" sz="1900" dirty="0" smtClean="0"/>
              <a:t> The cathedral is the seat of the </a:t>
            </a:r>
            <a:r>
              <a:rPr lang="en-US" sz="1900" dirty="0" err="1" smtClean="0"/>
              <a:t>Archdioces</a:t>
            </a:r>
            <a:r>
              <a:rPr lang="hr-HR" sz="1900" dirty="0" smtClean="0"/>
              <a:t>e</a:t>
            </a:r>
            <a:r>
              <a:rPr lang="en-US" sz="1900" dirty="0" smtClean="0"/>
              <a:t> of Split-</a:t>
            </a:r>
            <a:r>
              <a:rPr lang="en-US" sz="1900" dirty="0" err="1" smtClean="0"/>
              <a:t>Makarska</a:t>
            </a:r>
            <a:r>
              <a:rPr lang="en-US" sz="1900" dirty="0" smtClean="0"/>
              <a:t>, headed by </a:t>
            </a:r>
            <a:r>
              <a:rPr lang="en-US" sz="1900" b="1" i="1" u="sng" dirty="0" smtClean="0"/>
              <a:t>Archbishop</a:t>
            </a:r>
            <a:r>
              <a:rPr lang="hr-HR" sz="1900" b="1" i="1" u="sng" dirty="0" smtClean="0"/>
              <a:t> </a:t>
            </a:r>
            <a:r>
              <a:rPr lang="en-US" sz="1900" dirty="0" smtClean="0"/>
              <a:t>Marin </a:t>
            </a:r>
            <a:r>
              <a:rPr lang="en-US" sz="1900" dirty="0" err="1" smtClean="0"/>
              <a:t>Barišić</a:t>
            </a:r>
            <a:r>
              <a:rPr lang="en-US" sz="1900" dirty="0" smtClean="0"/>
              <a:t>. </a:t>
            </a:r>
            <a:endParaRPr lang="hr-HR" sz="1900" dirty="0" smtClean="0"/>
          </a:p>
          <a:p>
            <a:r>
              <a:rPr lang="en-US" sz="1900" dirty="0" smtClean="0"/>
              <a:t>The Cathedral of St. </a:t>
            </a:r>
            <a:r>
              <a:rPr lang="en-US" sz="1900" dirty="0" err="1" smtClean="0"/>
              <a:t>Duje</a:t>
            </a:r>
            <a:r>
              <a:rPr lang="en-US" sz="1900" dirty="0" smtClean="0"/>
              <a:t> is a complex of a church, formed from an Imperial Roman mausoleum, with a bell tower; strictly the church is dedicated to the Virgin Mary, and the bell tower to Saint </a:t>
            </a:r>
            <a:r>
              <a:rPr lang="en-US" sz="1900" dirty="0" err="1" smtClean="0"/>
              <a:t>Duje</a:t>
            </a:r>
            <a:r>
              <a:rPr lang="en-US" sz="1900" dirty="0" smtClean="0"/>
              <a:t>.</a:t>
            </a:r>
            <a:endParaRPr lang="hr-HR" sz="1900" dirty="0" smtClean="0"/>
          </a:p>
          <a:p>
            <a:pPr>
              <a:buNone/>
            </a:pPr>
            <a:r>
              <a:rPr lang="hr-HR" sz="1900" dirty="0" smtClean="0"/>
              <a:t>     </a:t>
            </a:r>
            <a:r>
              <a:rPr lang="en-US" sz="1900" dirty="0" smtClean="0"/>
              <a:t> Together they form the Cathedral of St. </a:t>
            </a:r>
            <a:r>
              <a:rPr lang="en-US" sz="1900" dirty="0" err="1" smtClean="0"/>
              <a:t>Duje</a:t>
            </a:r>
            <a:r>
              <a:rPr lang="en-US" sz="1900" dirty="0" smtClean="0"/>
              <a:t>.</a:t>
            </a:r>
            <a:endParaRPr lang="hr-HR" sz="1900" dirty="0"/>
          </a:p>
        </p:txBody>
      </p:sp>
      <p:pic>
        <p:nvPicPr>
          <p:cNvPr id="4" name="Picture 3" descr="201107202052-7017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4929198"/>
            <a:ext cx="3625972" cy="1785926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>
                <a:latin typeface="Algerian" pitchFamily="82" charset="0"/>
              </a:rPr>
              <a:t>Chatedral of saint dominis</a:t>
            </a:r>
            <a:endParaRPr lang="hr-HR" i="1" dirty="0">
              <a:latin typeface="Algerian" pitchFamily="82" charset="0"/>
            </a:endParaRPr>
          </a:p>
        </p:txBody>
      </p:sp>
      <p:pic>
        <p:nvPicPr>
          <p:cNvPr id="4" name="Content Placeholder 3" descr="450px-Cathedral_of_Spli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358373">
            <a:off x="1014366" y="1685736"/>
            <a:ext cx="2357454" cy="3143272"/>
          </a:xfrm>
        </p:spPr>
      </p:pic>
      <p:pic>
        <p:nvPicPr>
          <p:cNvPr id="6" name="Picture 5" descr="dujam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9332">
            <a:off x="4811839" y="1832384"/>
            <a:ext cx="2702104" cy="3656557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Baskerville Old Face" pitchFamily="18" charset="0"/>
              </a:rPr>
              <a:t>thanks for your attention</a:t>
            </a:r>
            <a:endParaRPr lang="hr-HR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b="1" dirty="0" smtClean="0">
                <a:latin typeface="Arial Black" pitchFamily="34" charset="0"/>
              </a:rPr>
              <a:t>By:</a:t>
            </a:r>
            <a:r>
              <a:rPr lang="hr-HR" dirty="0" smtClean="0"/>
              <a:t>   </a:t>
            </a:r>
            <a:r>
              <a:rPr lang="hr-HR" dirty="0" smtClean="0">
                <a:latin typeface="Cooper Black" pitchFamily="18" charset="0"/>
              </a:rPr>
              <a:t>Jelena Boban </a:t>
            </a:r>
          </a:p>
          <a:p>
            <a:pPr>
              <a:buNone/>
            </a:pPr>
            <a:r>
              <a:rPr lang="hr-HR" dirty="0" smtClean="0"/>
              <a:t>          </a:t>
            </a:r>
            <a:r>
              <a:rPr lang="hr-HR" dirty="0" smtClean="0">
                <a:latin typeface="Cooper Black" pitchFamily="18" charset="0"/>
              </a:rPr>
              <a:t>Tea Buzov</a:t>
            </a:r>
          </a:p>
          <a:p>
            <a:pPr>
              <a:buNone/>
            </a:pPr>
            <a:r>
              <a:rPr lang="hr-HR" dirty="0" smtClean="0">
                <a:latin typeface="Cooper Black" pitchFamily="18" charset="0"/>
              </a:rPr>
              <a:t>          Maja Juric </a:t>
            </a:r>
          </a:p>
          <a:p>
            <a:pPr>
              <a:buNone/>
            </a:pPr>
            <a:r>
              <a:rPr lang="hr-HR" dirty="0" smtClean="0">
                <a:latin typeface="Cooper Black" pitchFamily="18" charset="0"/>
              </a:rPr>
              <a:t>                                                </a:t>
            </a:r>
            <a:r>
              <a:rPr lang="hr-HR" sz="5400" dirty="0" smtClean="0">
                <a:latin typeface="Cooper Black" pitchFamily="18" charset="0"/>
              </a:rPr>
              <a:t> 8.B      </a:t>
            </a:r>
          </a:p>
          <a:p>
            <a:pPr>
              <a:buNone/>
            </a:pPr>
            <a:r>
              <a:rPr lang="hr-HR" sz="5400" dirty="0" smtClean="0">
                <a:latin typeface="Cooper Black" pitchFamily="18" charset="0"/>
              </a:rPr>
              <a:t> </a:t>
            </a:r>
            <a:r>
              <a:rPr lang="hr-HR" sz="2000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Information by: Wikipedia </a:t>
            </a:r>
            <a:r>
              <a:rPr lang="hr-HR" sz="5400" dirty="0" smtClean="0">
                <a:latin typeface="Batang" pitchFamily="18" charset="-127"/>
                <a:ea typeface="Batang" pitchFamily="18" charset="-127"/>
              </a:rPr>
              <a:t> </a:t>
            </a:r>
            <a:endParaRPr lang="hr-HR" sz="54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7858148" y="642918"/>
            <a:ext cx="642942" cy="57150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err="1" smtClean="0">
                <a:latin typeface="Algerian" panose="04020705040A02060702" pitchFamily="82" charset="0"/>
              </a:rPr>
              <a:t>The</a:t>
            </a:r>
            <a:r>
              <a:rPr lang="hr-HR" i="1" dirty="0" smtClean="0">
                <a:latin typeface="Algerian" panose="04020705040A02060702" pitchFamily="82" charset="0"/>
              </a:rPr>
              <a:t> </a:t>
            </a:r>
            <a:r>
              <a:rPr lang="hr-HR" i="1" dirty="0" err="1" smtClean="0">
                <a:latin typeface="Algerian" panose="04020705040A02060702" pitchFamily="82" charset="0"/>
              </a:rPr>
              <a:t>euphrasian</a:t>
            </a:r>
            <a:r>
              <a:rPr lang="hr-HR" i="1" dirty="0" smtClean="0">
                <a:latin typeface="Algerian" panose="04020705040A02060702" pitchFamily="82" charset="0"/>
              </a:rPr>
              <a:t> </a:t>
            </a:r>
            <a:r>
              <a:rPr lang="hr-HR" i="1" dirty="0" err="1" smtClean="0">
                <a:latin typeface="Algerian" panose="04020705040A02060702" pitchFamily="82" charset="0"/>
              </a:rPr>
              <a:t>Basilica</a:t>
            </a:r>
            <a:endParaRPr lang="hr-HR" i="1" dirty="0">
              <a:latin typeface="Algerian" panose="04020705040A02060702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 dirty="0"/>
              <a:t>The </a:t>
            </a:r>
            <a:r>
              <a:rPr lang="en-US" sz="2400" i="1" dirty="0" err="1"/>
              <a:t>Euphrasian</a:t>
            </a:r>
            <a:r>
              <a:rPr lang="en-US" sz="2400" i="1" dirty="0"/>
              <a:t> Basilica  is a basilica in </a:t>
            </a:r>
            <a:r>
              <a:rPr lang="en-US" sz="2400" i="1" dirty="0" err="1"/>
              <a:t>Poreč</a:t>
            </a:r>
            <a:r>
              <a:rPr lang="en-US" sz="2400" i="1" dirty="0"/>
              <a:t>, Croatia. </a:t>
            </a:r>
          </a:p>
          <a:p>
            <a:endParaRPr lang="hr-HR" sz="2400" i="1" dirty="0" smtClean="0"/>
          </a:p>
          <a:p>
            <a:r>
              <a:rPr lang="en-US" sz="2400" i="1" dirty="0" smtClean="0"/>
              <a:t>The </a:t>
            </a:r>
            <a:r>
              <a:rPr lang="en-US" sz="2400" i="1" dirty="0"/>
              <a:t>present basilica, dedicated to Mary, was built in the sixth century during the period of Bishop </a:t>
            </a:r>
            <a:r>
              <a:rPr lang="en-US" sz="2400" i="1" dirty="0" err="1"/>
              <a:t>Euphrasius</a:t>
            </a:r>
            <a:r>
              <a:rPr lang="en-US" sz="2400" i="1" dirty="0"/>
              <a:t>. It was built from 553 on the site of the older </a:t>
            </a:r>
            <a:r>
              <a:rPr lang="en-US" sz="2400" i="1" dirty="0" smtClean="0"/>
              <a:t>basilica</a:t>
            </a:r>
            <a:r>
              <a:rPr lang="hr-HR" sz="2400" i="1" dirty="0" smtClean="0"/>
              <a:t>.</a:t>
            </a:r>
          </a:p>
          <a:p>
            <a:endParaRPr lang="hr-HR" sz="2400" i="1" dirty="0" smtClean="0"/>
          </a:p>
          <a:p>
            <a:r>
              <a:rPr lang="en-US" sz="2400" i="1" dirty="0" smtClean="0"/>
              <a:t>For </a:t>
            </a:r>
            <a:r>
              <a:rPr lang="en-US" sz="2400" i="1" dirty="0"/>
              <a:t>the construction, parts of the former church were used and the marble blocks were imported from the coast of the Sea of Marmara</a:t>
            </a:r>
            <a:r>
              <a:rPr lang="en-US" sz="2400" i="1" dirty="0" smtClean="0"/>
              <a:t>..</a:t>
            </a:r>
            <a:endParaRPr lang="en-US" sz="2400" i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378524671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>
                <a:latin typeface="Algerian" pitchFamily="82" charset="0"/>
              </a:rPr>
              <a:t>The euphrasian basilica</a:t>
            </a:r>
            <a:endParaRPr lang="hr-HR" i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68165">
            <a:off x="583397" y="1623753"/>
            <a:ext cx="3986670" cy="246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13271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03241">
            <a:off x="5050560" y="1560535"/>
            <a:ext cx="3607484" cy="2286016"/>
          </a:xfrm>
          <a:prstGeom prst="rect">
            <a:avLst/>
          </a:prstGeom>
        </p:spPr>
      </p:pic>
      <p:pic>
        <p:nvPicPr>
          <p:cNvPr id="5" name="Picture 4" descr="FINAL-DSC_24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98134">
            <a:off x="3185516" y="4262801"/>
            <a:ext cx="3429024" cy="216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3729733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i="1" dirty="0" smtClean="0">
                <a:latin typeface="Algerian" panose="04020705040A02060702" pitchFamily="82" charset="0"/>
              </a:rPr>
              <a:t>The chathedral of st. James in šibenik </a:t>
            </a:r>
            <a:endParaRPr lang="hr-HR" i="1" dirty="0">
              <a:latin typeface="Algerian" panose="04020705040A02060702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 dirty="0"/>
              <a:t>The</a:t>
            </a:r>
            <a:r>
              <a:rPr lang="en-US" sz="2400" dirty="0"/>
              <a:t> </a:t>
            </a:r>
            <a:r>
              <a:rPr lang="en-US" sz="2400" i="1" dirty="0"/>
              <a:t>Cathedral of St. </a:t>
            </a:r>
            <a:r>
              <a:rPr lang="en-US" sz="2400" i="1" dirty="0" smtClean="0"/>
              <a:t>James </a:t>
            </a:r>
            <a:r>
              <a:rPr lang="en-US" sz="2400" i="1" dirty="0"/>
              <a:t>is a triple-nave basilica with </a:t>
            </a:r>
            <a:r>
              <a:rPr lang="en-US" sz="2400" i="1" dirty="0" smtClean="0"/>
              <a:t>three </a:t>
            </a:r>
            <a:r>
              <a:rPr lang="en-US" sz="2400" i="1" dirty="0"/>
              <a:t>apses and a dome (32 m high inside) in the city of </a:t>
            </a:r>
            <a:r>
              <a:rPr lang="en-US" sz="2400" i="1" dirty="0" err="1"/>
              <a:t>Šibenik</a:t>
            </a:r>
            <a:r>
              <a:rPr lang="en-US" sz="2400" i="1" dirty="0"/>
              <a:t>, Croatia</a:t>
            </a:r>
            <a:r>
              <a:rPr lang="en-US" sz="2400" i="1" dirty="0" smtClean="0"/>
              <a:t>.</a:t>
            </a:r>
            <a:endParaRPr lang="hr-HR" sz="2400" i="1" dirty="0" smtClean="0"/>
          </a:p>
          <a:p>
            <a:pPr>
              <a:buNone/>
            </a:pPr>
            <a:endParaRPr lang="hr-HR" sz="2400" i="1" dirty="0" smtClean="0"/>
          </a:p>
          <a:p>
            <a:pPr marL="0" indent="0">
              <a:buNone/>
            </a:pPr>
            <a:r>
              <a:rPr lang="hr-HR" sz="2400" i="1" dirty="0" smtClean="0"/>
              <a:t>   </a:t>
            </a:r>
            <a:r>
              <a:rPr lang="en-US" sz="2400" i="1" dirty="0" smtClean="0"/>
              <a:t>It is </a:t>
            </a:r>
            <a:r>
              <a:rPr lang="en-US" sz="2400" i="1" dirty="0"/>
              <a:t>the most important architectural monument of the </a:t>
            </a:r>
            <a:r>
              <a:rPr lang="hr-HR" sz="2400" i="1" dirty="0" smtClean="0"/>
              <a:t>    </a:t>
            </a:r>
            <a:r>
              <a:rPr lang="en-US" sz="2400" i="1" dirty="0" smtClean="0"/>
              <a:t>Renaissance in</a:t>
            </a:r>
            <a:r>
              <a:rPr lang="hr-HR" sz="2400" i="1" dirty="0" smtClean="0"/>
              <a:t> </a:t>
            </a:r>
            <a:r>
              <a:rPr lang="hr-HR" sz="2400" i="1" dirty="0" err="1" smtClean="0"/>
              <a:t>the</a:t>
            </a:r>
            <a:r>
              <a:rPr lang="hr-HR" sz="2400" i="1" dirty="0" smtClean="0"/>
              <a:t> </a:t>
            </a:r>
            <a:r>
              <a:rPr lang="hr-HR" sz="2400" i="1" dirty="0" err="1" smtClean="0"/>
              <a:t>country</a:t>
            </a:r>
            <a:r>
              <a:rPr lang="hr-HR" sz="2400" i="1" dirty="0" smtClean="0"/>
              <a:t>.</a:t>
            </a:r>
          </a:p>
          <a:p>
            <a:pPr marL="0" indent="0">
              <a:buNone/>
            </a:pPr>
            <a:r>
              <a:rPr lang="hr-HR" sz="2400" i="1" dirty="0" smtClean="0"/>
              <a:t>               </a:t>
            </a:r>
            <a:r>
              <a:rPr lang="en-US" sz="2400" i="1" dirty="0" smtClean="0"/>
              <a:t> </a:t>
            </a:r>
            <a:r>
              <a:rPr lang="hr-HR" sz="2400" i="1" dirty="0" smtClean="0"/>
              <a:t>  </a:t>
            </a:r>
            <a:r>
              <a:rPr lang="en-US" sz="2400" i="1" dirty="0" smtClean="0"/>
              <a:t>  </a:t>
            </a:r>
            <a:endParaRPr lang="hr-HR" sz="2400" i="1" dirty="0" smtClean="0"/>
          </a:p>
          <a:p>
            <a:pPr marL="0" indent="0">
              <a:buNone/>
            </a:pPr>
            <a:endParaRPr lang="hr-HR" sz="2400" i="1" dirty="0" smtClean="0"/>
          </a:p>
          <a:p>
            <a:r>
              <a:rPr lang="en-US" sz="2400" i="1" dirty="0" smtClean="0"/>
              <a:t>Built </a:t>
            </a:r>
            <a:r>
              <a:rPr lang="en-US" sz="2400" i="1" dirty="0"/>
              <a:t>entirely of </a:t>
            </a:r>
            <a:r>
              <a:rPr lang="en-US" sz="2400" i="1" dirty="0" smtClean="0"/>
              <a:t>stone </a:t>
            </a:r>
            <a:r>
              <a:rPr lang="en-US" sz="2400" i="1" dirty="0"/>
              <a:t>and marble from the island of </a:t>
            </a:r>
            <a:r>
              <a:rPr lang="en-US" sz="2400" i="1" dirty="0" err="1" smtClean="0"/>
              <a:t>Brač</a:t>
            </a:r>
            <a:r>
              <a:rPr lang="en-US" sz="2400" i="1" dirty="0" smtClean="0"/>
              <a:t>, </a:t>
            </a:r>
            <a:r>
              <a:rPr lang="en-US" sz="2400" i="1" dirty="0"/>
              <a:t>it was completed in three phases, from 1433 to </a:t>
            </a:r>
            <a:r>
              <a:rPr lang="en-US" sz="2400" i="1" dirty="0" smtClean="0"/>
              <a:t>1441</a:t>
            </a:r>
            <a:r>
              <a:rPr lang="hr-HR" sz="2400" i="1" dirty="0" smtClean="0"/>
              <a:t>.</a:t>
            </a:r>
            <a:r>
              <a:rPr lang="en-US" sz="2400" i="1" dirty="0" smtClean="0"/>
              <a:t> </a:t>
            </a:r>
            <a:endParaRPr lang="hr-HR" sz="2400" i="1" dirty="0"/>
          </a:p>
        </p:txBody>
      </p:sp>
    </p:spTree>
    <p:extLst>
      <p:ext uri="{BB962C8B-B14F-4D97-AF65-F5344CB8AC3E}">
        <p14:creationId xmlns:p14="http://schemas.microsoft.com/office/powerpoint/2010/main" xmlns="" val="36650943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i="1" dirty="0" smtClean="0">
                <a:latin typeface="Algerian" pitchFamily="82" charset="0"/>
              </a:rPr>
              <a:t>The chatedral of st. James in šibenik</a:t>
            </a:r>
            <a:endParaRPr lang="hr-HR" i="1" dirty="0">
              <a:latin typeface="Algerian" pitchFamily="82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60853">
            <a:off x="180210" y="1572238"/>
            <a:ext cx="4696043" cy="3129473"/>
          </a:xfrm>
        </p:spPr>
      </p:pic>
      <p:pic>
        <p:nvPicPr>
          <p:cNvPr id="5" name="Picture 4" descr="UNESCO1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07819">
            <a:off x="4912316" y="4091836"/>
            <a:ext cx="3733367" cy="2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2567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>
                <a:latin typeface="Algerian" panose="04020705040A02060702" pitchFamily="82" charset="0"/>
              </a:rPr>
              <a:t>Trogir</a:t>
            </a:r>
            <a:endParaRPr lang="hr-HR" i="1" dirty="0">
              <a:latin typeface="Algerian" panose="04020705040A02060702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i="1" dirty="0" err="1"/>
              <a:t>Trogir</a:t>
            </a:r>
            <a:r>
              <a:rPr lang="en-US" sz="2000" i="1" dirty="0"/>
              <a:t>  is a historic town and </a:t>
            </a:r>
            <a:r>
              <a:rPr lang="en-US" sz="2000" i="1" dirty="0" err="1"/>
              <a:t>harbour</a:t>
            </a:r>
            <a:r>
              <a:rPr lang="en-US" sz="2000" i="1" dirty="0"/>
              <a:t> on the Adriatic coast in Split-Dalmatia County, </a:t>
            </a:r>
            <a:r>
              <a:rPr lang="en-US" sz="2000" i="1" dirty="0" smtClean="0"/>
              <a:t>Croatia</a:t>
            </a:r>
            <a:r>
              <a:rPr lang="hr-HR" sz="2000" i="1" dirty="0" smtClean="0"/>
              <a:t>.</a:t>
            </a:r>
            <a:r>
              <a:rPr lang="en-US" sz="2000" i="1" dirty="0" smtClean="0"/>
              <a:t> The </a:t>
            </a:r>
            <a:r>
              <a:rPr lang="en-US" sz="2000" i="1" dirty="0"/>
              <a:t>historic city of </a:t>
            </a:r>
            <a:r>
              <a:rPr lang="en-US" sz="2000" i="1" dirty="0" err="1"/>
              <a:t>Trogir</a:t>
            </a:r>
            <a:r>
              <a:rPr lang="en-US" sz="2000" i="1" dirty="0"/>
              <a:t> is situated on a small island between the Croatian mainland and the island of </a:t>
            </a:r>
            <a:r>
              <a:rPr lang="en-US" sz="2000" i="1" dirty="0" err="1"/>
              <a:t>Čiovo</a:t>
            </a:r>
            <a:r>
              <a:rPr lang="en-US" sz="2000" i="1" dirty="0"/>
              <a:t>. </a:t>
            </a:r>
            <a:endParaRPr lang="hr-HR" sz="2000" i="1" dirty="0" smtClean="0"/>
          </a:p>
          <a:p>
            <a:endParaRPr lang="hr-HR" sz="1600" dirty="0"/>
          </a:p>
          <a:p>
            <a:r>
              <a:rPr lang="en-US" sz="2000" i="1" dirty="0"/>
              <a:t>Since 1997, the historic </a:t>
            </a:r>
            <a:r>
              <a:rPr lang="en-US" sz="2000" i="1" dirty="0" err="1"/>
              <a:t>centre</a:t>
            </a:r>
            <a:r>
              <a:rPr lang="en-US" sz="2000" i="1" dirty="0"/>
              <a:t> of </a:t>
            </a:r>
            <a:r>
              <a:rPr lang="en-US" sz="2000" i="1" dirty="0" err="1"/>
              <a:t>Trogir</a:t>
            </a:r>
            <a:r>
              <a:rPr lang="en-US" sz="2000" i="1" dirty="0"/>
              <a:t> has been included in the UNESCO list of World Heritage Sites. The name comes from the Greek "</a:t>
            </a:r>
            <a:r>
              <a:rPr lang="en-US" sz="2000" i="1" dirty="0" err="1"/>
              <a:t>tragos</a:t>
            </a:r>
            <a:r>
              <a:rPr lang="en-US" sz="2000" i="1" dirty="0"/>
              <a:t>" (male goat). </a:t>
            </a:r>
            <a:r>
              <a:rPr lang="en-US" sz="2000" i="1" dirty="0" smtClean="0"/>
              <a:t> </a:t>
            </a:r>
            <a:endParaRPr lang="hr-HR" sz="2000" i="1" dirty="0"/>
          </a:p>
        </p:txBody>
      </p:sp>
      <p:pic>
        <p:nvPicPr>
          <p:cNvPr id="4" name="Picture 3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99342">
            <a:off x="3656260" y="4341230"/>
            <a:ext cx="4643470" cy="21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647878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>
                <a:latin typeface="Algerian" pitchFamily="82" charset="0"/>
              </a:rPr>
              <a:t>trogir</a:t>
            </a:r>
            <a:endParaRPr lang="hr-HR" i="1" dirty="0">
              <a:latin typeface="Algerian" pitchFamily="82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18854">
            <a:off x="381459" y="1658965"/>
            <a:ext cx="3878666" cy="2705971"/>
          </a:xfrm>
        </p:spPr>
      </p:pic>
      <p:pic>
        <p:nvPicPr>
          <p:cNvPr id="5" name="Picture 4" descr="015-2012-0570 Trogir Croatia-bl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36693">
            <a:off x="4628640" y="2473679"/>
            <a:ext cx="3797393" cy="197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595005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err="1" smtClean="0">
                <a:latin typeface="Algerian" panose="04020705040A02060702" pitchFamily="82" charset="0"/>
              </a:rPr>
              <a:t>Diocletian</a:t>
            </a:r>
            <a:r>
              <a:rPr lang="hr-HR" i="1" dirty="0" smtClean="0">
                <a:latin typeface="Algerian" panose="04020705040A02060702" pitchFamily="82" charset="0"/>
              </a:rPr>
              <a:t>’s </a:t>
            </a:r>
            <a:r>
              <a:rPr lang="hr-HR" i="1" dirty="0" err="1" smtClean="0">
                <a:latin typeface="Algerian" panose="04020705040A02060702" pitchFamily="82" charset="0"/>
              </a:rPr>
              <a:t>Palace</a:t>
            </a:r>
            <a:endParaRPr lang="hr-HR" i="1" dirty="0">
              <a:latin typeface="Algerian" panose="04020705040A02060702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i="1" dirty="0"/>
              <a:t>Diocletian's Palace  (Croatian: </a:t>
            </a:r>
            <a:r>
              <a:rPr lang="en-US" sz="2000" i="1" dirty="0" err="1"/>
              <a:t>Dioklecijanova</a:t>
            </a:r>
            <a:r>
              <a:rPr lang="en-US" sz="2000" i="1" dirty="0"/>
              <a:t> </a:t>
            </a:r>
            <a:r>
              <a:rPr lang="en-US" sz="2000" i="1" dirty="0" err="1"/>
              <a:t>palača</a:t>
            </a:r>
            <a:r>
              <a:rPr lang="en-US" sz="2000" i="1" dirty="0"/>
              <a:t> ) is an ancient palace built by the Roman emperor Diocletian at the turn of the fourth century AD, that today forms the </a:t>
            </a:r>
            <a:r>
              <a:rPr lang="en-US" sz="2000" i="1" dirty="0" smtClean="0"/>
              <a:t>cent</a:t>
            </a:r>
            <a:r>
              <a:rPr lang="hr-HR" sz="2000" i="1" dirty="0" smtClean="0"/>
              <a:t>re</a:t>
            </a:r>
            <a:r>
              <a:rPr lang="en-US" sz="2000" i="1" dirty="0" smtClean="0"/>
              <a:t> </a:t>
            </a:r>
            <a:r>
              <a:rPr lang="en-US" sz="2000" i="1" dirty="0"/>
              <a:t>of the city of Split. </a:t>
            </a:r>
            <a:endParaRPr lang="hr-HR" sz="2000" i="1" dirty="0" smtClean="0"/>
          </a:p>
          <a:p>
            <a:endParaRPr lang="hr-HR" sz="2000" i="1" dirty="0"/>
          </a:p>
          <a:p>
            <a:r>
              <a:rPr lang="en-US" sz="2000" i="1" dirty="0"/>
              <a:t>In November 2006 the City Council decided to permit over twenty new buildings within the palace (including a shopping and garage complex), despite the fact that the palace had been declared a UNESCO World Heritage </a:t>
            </a:r>
            <a:r>
              <a:rPr lang="en-US" sz="2000" i="1" dirty="0" smtClean="0"/>
              <a:t>Monument</a:t>
            </a:r>
            <a:endParaRPr lang="hr-HR" sz="2000" i="1" dirty="0" smtClean="0"/>
          </a:p>
          <a:p>
            <a:endParaRPr lang="hr-HR" sz="2000" i="1" dirty="0" smtClean="0"/>
          </a:p>
          <a:p>
            <a:r>
              <a:rPr lang="en-US" sz="2000" i="1" dirty="0" smtClean="0"/>
              <a:t>Diocletian built the massive palace in preparation for his retirement on. It lies in a bay on the south side of a short peninsula running out from the Dalmatian coast, four miles from </a:t>
            </a:r>
            <a:r>
              <a:rPr lang="hr-HR" sz="2000" i="1" dirty="0" smtClean="0"/>
              <a:t>Salona</a:t>
            </a:r>
            <a:r>
              <a:rPr lang="en-US" sz="2000" i="1" dirty="0" smtClean="0"/>
              <a:t>, the capital of the</a:t>
            </a:r>
            <a:r>
              <a:rPr lang="hr-HR" sz="2000" i="1" dirty="0" smtClean="0"/>
              <a:t> Roman province of Dalmatia </a:t>
            </a:r>
            <a:r>
              <a:rPr lang="en-US" sz="2000" i="1" dirty="0" smtClean="0"/>
              <a:t>. </a:t>
            </a: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xmlns="" val="292500407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145</TotalTime>
  <Words>614</Words>
  <Application>Microsoft Office PowerPoint</Application>
  <PresentationFormat>Prikaz na zaslonu (4:3)</PresentationFormat>
  <Paragraphs>77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3" baseType="lpstr">
      <vt:lpstr>Trek</vt:lpstr>
      <vt:lpstr>          Culture </vt:lpstr>
      <vt:lpstr>                       culture</vt:lpstr>
      <vt:lpstr>The euphrasian Basilica</vt:lpstr>
      <vt:lpstr>The euphrasian basilica</vt:lpstr>
      <vt:lpstr>The chathedral of st. James in šibenik </vt:lpstr>
      <vt:lpstr>The chatedral of st. James in šibenik</vt:lpstr>
      <vt:lpstr>Trogir</vt:lpstr>
      <vt:lpstr>trogir</vt:lpstr>
      <vt:lpstr>Diocletian’s Palace</vt:lpstr>
      <vt:lpstr>Diocletian’s palace</vt:lpstr>
      <vt:lpstr>dubrovnik</vt:lpstr>
      <vt:lpstr>dubrovnik</vt:lpstr>
      <vt:lpstr>Plitvice lakes</vt:lpstr>
      <vt:lpstr>Plitvice lakes</vt:lpstr>
      <vt:lpstr>zadar</vt:lpstr>
      <vt:lpstr>zadar</vt:lpstr>
      <vt:lpstr>Baska tablet</vt:lpstr>
      <vt:lpstr>The zagreb Chatedral </vt:lpstr>
      <vt:lpstr>The zagreb chatedral</vt:lpstr>
      <vt:lpstr>Cathedral of Saint Domnius</vt:lpstr>
      <vt:lpstr>Chatedral of saint dominis</vt:lpstr>
      <vt:lpstr>thanks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</dc:title>
  <dc:creator>učenik</dc:creator>
  <cp:lastModifiedBy>korisnik</cp:lastModifiedBy>
  <cp:revision>16</cp:revision>
  <dcterms:created xsi:type="dcterms:W3CDTF">2015-09-22T10:24:57Z</dcterms:created>
  <dcterms:modified xsi:type="dcterms:W3CDTF">2015-09-24T20:41:19Z</dcterms:modified>
</cp:coreProperties>
</file>