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58" r:id="rId4"/>
    <p:sldId id="256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E889-140D-4A50-B232-1AA58687EE4C}" type="datetimeFigureOut">
              <a:rPr lang="hr-HR" smtClean="0"/>
              <a:pPr/>
              <a:t>26.9.2014.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4B7E-E83E-45EC-9FE2-0774061E0CF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E889-140D-4A50-B232-1AA58687EE4C}" type="datetimeFigureOut">
              <a:rPr lang="hr-HR" smtClean="0"/>
              <a:pPr/>
              <a:t>26.9.2014.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4B7E-E83E-45EC-9FE2-0774061E0CF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E889-140D-4A50-B232-1AA58687EE4C}" type="datetimeFigureOut">
              <a:rPr lang="hr-HR" smtClean="0"/>
              <a:pPr/>
              <a:t>26.9.2014.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4B7E-E83E-45EC-9FE2-0774061E0CF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E889-140D-4A50-B232-1AA58687EE4C}" type="datetimeFigureOut">
              <a:rPr lang="hr-HR" smtClean="0"/>
              <a:pPr/>
              <a:t>26.9.2014.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4B7E-E83E-45EC-9FE2-0774061E0CF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E889-140D-4A50-B232-1AA58687EE4C}" type="datetimeFigureOut">
              <a:rPr lang="hr-HR" smtClean="0"/>
              <a:pPr/>
              <a:t>26.9.2014.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44A4B7E-E83E-45EC-9FE2-0774061E0CF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E889-140D-4A50-B232-1AA58687EE4C}" type="datetimeFigureOut">
              <a:rPr lang="hr-HR" smtClean="0"/>
              <a:pPr/>
              <a:t>26.9.2014.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4B7E-E83E-45EC-9FE2-0774061E0CF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E889-140D-4A50-B232-1AA58687EE4C}" type="datetimeFigureOut">
              <a:rPr lang="hr-HR" smtClean="0"/>
              <a:pPr/>
              <a:t>26.9.2014.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4B7E-E83E-45EC-9FE2-0774061E0CF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E889-140D-4A50-B232-1AA58687EE4C}" type="datetimeFigureOut">
              <a:rPr lang="hr-HR" smtClean="0"/>
              <a:pPr/>
              <a:t>26.9.2014.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4B7E-E83E-45EC-9FE2-0774061E0CF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E889-140D-4A50-B232-1AA58687EE4C}" type="datetimeFigureOut">
              <a:rPr lang="hr-HR" smtClean="0"/>
              <a:pPr/>
              <a:t>26.9.2014.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4B7E-E83E-45EC-9FE2-0774061E0CF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E889-140D-4A50-B232-1AA58687EE4C}" type="datetimeFigureOut">
              <a:rPr lang="hr-HR" smtClean="0"/>
              <a:pPr/>
              <a:t>26.9.2014.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4B7E-E83E-45EC-9FE2-0774061E0CF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E889-140D-4A50-B232-1AA58687EE4C}" type="datetimeFigureOut">
              <a:rPr lang="hr-HR" smtClean="0"/>
              <a:pPr/>
              <a:t>26.9.2014.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4B7E-E83E-45EC-9FE2-0774061E0CF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E3DE889-140D-4A50-B232-1AA58687EE4C}" type="datetimeFigureOut">
              <a:rPr lang="hr-HR" smtClean="0"/>
              <a:pPr/>
              <a:t>26.9.2014.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44A4B7E-E83E-45EC-9FE2-0774061E0CF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Trogir" TargetMode="External"/><Relationship Id="rId13" Type="http://schemas.openxmlformats.org/officeDocument/2006/relationships/hyperlink" Target="http://en.wikipedia.org/wiki/Stari_Grad_Plain" TargetMode="External"/><Relationship Id="rId3" Type="http://schemas.openxmlformats.org/officeDocument/2006/relationships/hyperlink" Target="http://en.wikipedia.org/wiki/World_Heritage_Sites" TargetMode="External"/><Relationship Id="rId7" Type="http://schemas.openxmlformats.org/officeDocument/2006/relationships/hyperlink" Target="http://en.wikipedia.org/wiki/%C5%A0ibenik" TargetMode="External"/><Relationship Id="rId12" Type="http://schemas.openxmlformats.org/officeDocument/2006/relationships/hyperlink" Target="http://en.wikipedia.org/wiki/Plitvice_Lakes" TargetMode="External"/><Relationship Id="rId2" Type="http://schemas.openxmlformats.org/officeDocument/2006/relationships/hyperlink" Target="http://en.wikipedia.org/wiki/UNESC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Cathedral" TargetMode="External"/><Relationship Id="rId11" Type="http://schemas.openxmlformats.org/officeDocument/2006/relationships/hyperlink" Target="http://en.wikipedia.org/wiki/Dubrovnik" TargetMode="External"/><Relationship Id="rId5" Type="http://schemas.openxmlformats.org/officeDocument/2006/relationships/hyperlink" Target="http://en.wikipedia.org/wiki/Porec" TargetMode="External"/><Relationship Id="rId15" Type="http://schemas.openxmlformats.org/officeDocument/2006/relationships/hyperlink" Target="http://en.wikipedia.org/wiki/Ancient_Greece" TargetMode="External"/><Relationship Id="rId10" Type="http://schemas.openxmlformats.org/officeDocument/2006/relationships/hyperlink" Target="http://en.wikipedia.org/wiki/Diocletian" TargetMode="External"/><Relationship Id="rId4" Type="http://schemas.openxmlformats.org/officeDocument/2006/relationships/hyperlink" Target="http://en.wikipedia.org/wiki/Euphrasian_Basilica" TargetMode="External"/><Relationship Id="rId9" Type="http://schemas.openxmlformats.org/officeDocument/2006/relationships/hyperlink" Target="http://en.wikipedia.org/wiki/Diocletian's_Palace" TargetMode="External"/><Relationship Id="rId14" Type="http://schemas.openxmlformats.org/officeDocument/2006/relationships/hyperlink" Target="http://en.wikipedia.org/wiki/Hva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yzantine_architectur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%C5%A0ibenik" TargetMode="External"/><Relationship Id="rId2" Type="http://schemas.openxmlformats.org/officeDocument/2006/relationships/hyperlink" Target="http://en.wikipedia.org/wiki/Croatian_languag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hyperlink" Target="http://en.wikipedia.org/wiki/Basilica" TargetMode="External"/><Relationship Id="rId4" Type="http://schemas.openxmlformats.org/officeDocument/2006/relationships/hyperlink" Target="http://en.wikipedia.org/wiki/Croati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oman_emperor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://en.wikipedia.org/wiki/Croatian_langu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en.wikipedia.org/wiki/Split,_Croatia" TargetMode="External"/><Relationship Id="rId4" Type="http://schemas.openxmlformats.org/officeDocument/2006/relationships/hyperlink" Target="http://en.wikipedia.org/wiki/Diocletian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en.wikipedia.org/wiki/Croatia" TargetMode="External"/><Relationship Id="rId7" Type="http://schemas.openxmlformats.org/officeDocument/2006/relationships/hyperlink" Target="http://en.wikipedia.org/wiki/Mediterranean" TargetMode="External"/><Relationship Id="rId2" Type="http://schemas.openxmlformats.org/officeDocument/2006/relationships/hyperlink" Target="http://en.wikipedia.org/wiki/Italian_langu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Tourist_destination" TargetMode="External"/><Relationship Id="rId5" Type="http://schemas.openxmlformats.org/officeDocument/2006/relationships/hyperlink" Target="http://en.wikipedia.org/wiki/Dalmatia" TargetMode="External"/><Relationship Id="rId4" Type="http://schemas.openxmlformats.org/officeDocument/2006/relationships/hyperlink" Target="http://en.wikipedia.org/wiki/Adriatic_Se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outheast_Europe" TargetMode="External"/><Relationship Id="rId2" Type="http://schemas.openxmlformats.org/officeDocument/2006/relationships/hyperlink" Target="http://en.wikipedia.org/wiki/Croatian_langu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en.wikipedia.org/wiki/Croati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lonies_in_antiquity" TargetMode="External"/><Relationship Id="rId2" Type="http://schemas.openxmlformats.org/officeDocument/2006/relationships/hyperlink" Target="http://en.wikipedia.org/wiki/Hva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Croatian Culture</a:t>
            </a:r>
          </a:p>
        </p:txBody>
      </p:sp>
      <p:pic>
        <p:nvPicPr>
          <p:cNvPr id="4" name="Content Placeholder 3" descr="croatia_dalmacija_klis_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3568432" cy="2548880"/>
          </a:xfrm>
        </p:spPr>
      </p:pic>
      <p:pic>
        <p:nvPicPr>
          <p:cNvPr id="5" name="Picture 4" descr="240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628800"/>
            <a:ext cx="3552395" cy="2520280"/>
          </a:xfrm>
          <a:prstGeom prst="rect">
            <a:avLst/>
          </a:prstGeom>
        </p:spPr>
      </p:pic>
      <p:pic>
        <p:nvPicPr>
          <p:cNvPr id="6" name="Picture 5" descr="P51203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4293096"/>
            <a:ext cx="3960440" cy="226634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The </a:t>
            </a:r>
            <a:r>
              <a:rPr lang="en-US" sz="3100" dirty="0" smtClean="0">
                <a:hlinkClick r:id="rId2" tooltip="UNESCO"/>
              </a:rPr>
              <a:t>UNESCO</a:t>
            </a:r>
            <a:r>
              <a:rPr lang="en-US" sz="3100" dirty="0" smtClean="0"/>
              <a:t> has marked seven places in Croatia as </a:t>
            </a:r>
            <a:r>
              <a:rPr lang="en-US" sz="3100" i="1" dirty="0" smtClean="0">
                <a:hlinkClick r:id="rId3" tooltip="World Heritage Sites"/>
              </a:rPr>
              <a:t>World Heritage Sites</a:t>
            </a:r>
            <a:r>
              <a:rPr lang="en-US" sz="3100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Episcopal </a:t>
            </a:r>
            <a:r>
              <a:rPr lang="en-US" dirty="0"/>
              <a:t>complex of the </a:t>
            </a:r>
            <a:r>
              <a:rPr lang="en-US" dirty="0" err="1">
                <a:hlinkClick r:id="rId4" tooltip="Euphrasian Basilica"/>
              </a:rPr>
              <a:t>Euphrasian</a:t>
            </a:r>
            <a:r>
              <a:rPr lang="en-US" dirty="0">
                <a:hlinkClick r:id="rId4" tooltip="Euphrasian Basilica"/>
              </a:rPr>
              <a:t> Basilica</a:t>
            </a:r>
            <a:r>
              <a:rPr lang="en-US" dirty="0"/>
              <a:t> in the historic center of </a:t>
            </a:r>
            <a:r>
              <a:rPr lang="en-US" dirty="0" err="1">
                <a:hlinkClick r:id="rId5" tooltip="Porec"/>
              </a:rPr>
              <a:t>Poreč</a:t>
            </a:r>
            <a:endParaRPr lang="en-US" dirty="0"/>
          </a:p>
          <a:p>
            <a:r>
              <a:rPr lang="en-US" dirty="0"/>
              <a:t>The </a:t>
            </a:r>
            <a:r>
              <a:rPr lang="en-US" dirty="0">
                <a:hlinkClick r:id="rId6" tooltip="Cathedral"/>
              </a:rPr>
              <a:t>cathedral</a:t>
            </a:r>
            <a:r>
              <a:rPr lang="en-US" dirty="0"/>
              <a:t> of St. James in </a:t>
            </a:r>
            <a:r>
              <a:rPr lang="en-US" dirty="0" err="1">
                <a:hlinkClick r:id="rId7" tooltip="Šibenik"/>
              </a:rPr>
              <a:t>Šibenik</a:t>
            </a:r>
            <a:endParaRPr lang="en-US" dirty="0"/>
          </a:p>
          <a:p>
            <a:r>
              <a:rPr lang="en-US" dirty="0"/>
              <a:t>Historic city of </a:t>
            </a:r>
            <a:r>
              <a:rPr lang="en-US" dirty="0" err="1">
                <a:hlinkClick r:id="rId8" tooltip="Trogir"/>
              </a:rPr>
              <a:t>Trogir</a:t>
            </a:r>
            <a:endParaRPr lang="en-US" dirty="0"/>
          </a:p>
          <a:p>
            <a:r>
              <a:rPr lang="en-US" dirty="0">
                <a:hlinkClick r:id="rId9" tooltip="Diocletian's Palace"/>
              </a:rPr>
              <a:t>Diocletian's Palace</a:t>
            </a:r>
            <a:r>
              <a:rPr lang="en-US" dirty="0"/>
              <a:t>, built by Roman Emperor </a:t>
            </a:r>
            <a:r>
              <a:rPr lang="en-US" dirty="0">
                <a:hlinkClick r:id="rId10" tooltip="Diocletian"/>
              </a:rPr>
              <a:t>Diocletian</a:t>
            </a:r>
            <a:endParaRPr lang="en-US" dirty="0"/>
          </a:p>
          <a:p>
            <a:r>
              <a:rPr lang="en-US" dirty="0"/>
              <a:t>Old city of </a:t>
            </a:r>
            <a:r>
              <a:rPr lang="en-US" dirty="0">
                <a:hlinkClick r:id="rId11" tooltip="Dubrovnik"/>
              </a:rPr>
              <a:t>Dubrovnik</a:t>
            </a:r>
            <a:endParaRPr lang="en-US" dirty="0"/>
          </a:p>
          <a:p>
            <a:r>
              <a:rPr lang="en-US" dirty="0" err="1">
                <a:hlinkClick r:id="rId12" tooltip="Plitvice Lakes"/>
              </a:rPr>
              <a:t>Plitvice</a:t>
            </a:r>
            <a:r>
              <a:rPr lang="en-US" dirty="0">
                <a:hlinkClick r:id="rId12" tooltip="Plitvice Lakes"/>
              </a:rPr>
              <a:t> Lakes</a:t>
            </a:r>
            <a:endParaRPr lang="en-US" dirty="0"/>
          </a:p>
          <a:p>
            <a:r>
              <a:rPr lang="en-US" dirty="0" err="1">
                <a:hlinkClick r:id="rId13" tooltip="Stari Grad Plain"/>
              </a:rPr>
              <a:t>Stari</a:t>
            </a:r>
            <a:r>
              <a:rPr lang="en-US" dirty="0">
                <a:hlinkClick r:id="rId13" tooltip="Stari Grad Plain"/>
              </a:rPr>
              <a:t> Grad Plain</a:t>
            </a:r>
            <a:r>
              <a:rPr lang="en-US" dirty="0"/>
              <a:t> on the Adriatic island of </a:t>
            </a:r>
            <a:r>
              <a:rPr lang="en-US" dirty="0" err="1">
                <a:hlinkClick r:id="rId14" tooltip="Hvar"/>
              </a:rPr>
              <a:t>Hvar</a:t>
            </a:r>
            <a:r>
              <a:rPr lang="en-US" dirty="0"/>
              <a:t>, parceled by </a:t>
            </a:r>
            <a:r>
              <a:rPr lang="en-US" dirty="0">
                <a:hlinkClick r:id="rId15" tooltip="Ancient Greece"/>
              </a:rPr>
              <a:t>Ancient Greece</a:t>
            </a:r>
            <a:endParaRPr lang="en-US" dirty="0"/>
          </a:p>
          <a:p>
            <a:endParaRPr lang="hr-H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Euphrasian basilica</a:t>
            </a:r>
            <a:endParaRPr lang="hr-HR" dirty="0"/>
          </a:p>
        </p:txBody>
      </p:sp>
      <p:pic>
        <p:nvPicPr>
          <p:cNvPr id="4" name="Content Placeholder 3" descr="Eufrazijeva bazili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0606" y="1600200"/>
            <a:ext cx="7062788" cy="4708525"/>
          </a:xfrm>
        </p:spPr>
      </p:pic>
      <p:sp>
        <p:nvSpPr>
          <p:cNvPr id="5" name="Rectangle 4"/>
          <p:cNvSpPr/>
          <p:nvPr/>
        </p:nvSpPr>
        <p:spPr>
          <a:xfrm>
            <a:off x="827584" y="1700808"/>
            <a:ext cx="6030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is one of the best examples of early </a:t>
            </a:r>
            <a:r>
              <a:rPr lang="en-US" dirty="0">
                <a:hlinkClick r:id="rId3" tooltip="Byzantine architecture"/>
              </a:rPr>
              <a:t>Byzantine </a:t>
            </a:r>
            <a:r>
              <a:rPr lang="en-US" dirty="0">
                <a:solidFill>
                  <a:schemeClr val="bg1"/>
                </a:solidFill>
                <a:hlinkClick r:id="rId3" tooltip="Byzantine architecture"/>
              </a:rPr>
              <a:t>architecture</a:t>
            </a:r>
            <a:r>
              <a:rPr lang="en-US" dirty="0"/>
              <a:t> in the Mediterranean region.</a:t>
            </a:r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368151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Cathedral St. James in Šibenik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33256"/>
            <a:ext cx="6400800" cy="79208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The </a:t>
            </a:r>
            <a:r>
              <a:rPr lang="en-US" b="1" dirty="0"/>
              <a:t>Cathedral of St. James</a:t>
            </a:r>
            <a:r>
              <a:rPr lang="en-US" dirty="0"/>
              <a:t> (</a:t>
            </a:r>
            <a:r>
              <a:rPr lang="en-US" dirty="0">
                <a:hlinkClick r:id="rId2" tooltip="Croatian language"/>
              </a:rPr>
              <a:t>Croatian</a:t>
            </a:r>
            <a:r>
              <a:rPr lang="en-US" dirty="0"/>
              <a:t>: </a:t>
            </a:r>
            <a:r>
              <a:rPr lang="en-US" i="1" dirty="0" err="1"/>
              <a:t>Katedrala</a:t>
            </a:r>
            <a:r>
              <a:rPr lang="en-US" i="1" dirty="0"/>
              <a:t> </a:t>
            </a:r>
            <a:r>
              <a:rPr lang="en-US" i="1" dirty="0" err="1"/>
              <a:t>sv</a:t>
            </a:r>
            <a:r>
              <a:rPr lang="en-US" i="1" dirty="0"/>
              <a:t>. </a:t>
            </a:r>
            <a:r>
              <a:rPr lang="en-US" i="1" dirty="0" err="1"/>
              <a:t>Jakova</a:t>
            </a:r>
            <a:r>
              <a:rPr lang="en-US" dirty="0"/>
              <a:t>) in </a:t>
            </a:r>
            <a:r>
              <a:rPr lang="en-US" dirty="0" err="1">
                <a:hlinkClick r:id="rId3" tooltip="Šibenik"/>
              </a:rPr>
              <a:t>Šibenik</a:t>
            </a:r>
            <a:r>
              <a:rPr lang="en-US" dirty="0"/>
              <a:t>, </a:t>
            </a:r>
            <a:r>
              <a:rPr lang="en-US" dirty="0">
                <a:hlinkClick r:id="rId4" tooltip="Croatia"/>
              </a:rPr>
              <a:t>Croatia</a:t>
            </a:r>
            <a:r>
              <a:rPr lang="en-US" dirty="0"/>
              <a:t> is a triple-nave </a:t>
            </a:r>
            <a:r>
              <a:rPr lang="en-US" dirty="0">
                <a:hlinkClick r:id="rId5" tooltip="Basilica"/>
              </a:rPr>
              <a:t>basilica</a:t>
            </a:r>
            <a:r>
              <a:rPr lang="en-US" dirty="0"/>
              <a:t> with three apses and a dome </a:t>
            </a:r>
            <a:r>
              <a:rPr lang="en-US" dirty="0" smtClean="0"/>
              <a:t>32 </a:t>
            </a:r>
            <a:r>
              <a:rPr lang="en-US" dirty="0"/>
              <a:t>m high </a:t>
            </a:r>
            <a:r>
              <a:rPr lang="en-US" dirty="0" smtClean="0"/>
              <a:t>inside</a:t>
            </a:r>
            <a:endParaRPr lang="hr-HR" dirty="0"/>
          </a:p>
        </p:txBody>
      </p:sp>
      <p:pic>
        <p:nvPicPr>
          <p:cNvPr id="4" name="Picture 3" descr="000011b60_a29da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0250" y="1484784"/>
            <a:ext cx="7514158" cy="417646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Diocletian palace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1224136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Diocletian's Palace</a:t>
            </a:r>
            <a:r>
              <a:rPr lang="en-US" dirty="0"/>
              <a:t> (</a:t>
            </a:r>
            <a:r>
              <a:rPr lang="en-US" dirty="0">
                <a:hlinkClick r:id="rId2" tooltip="Croatian language"/>
              </a:rPr>
              <a:t>Croatian</a:t>
            </a:r>
            <a:r>
              <a:rPr lang="en-US" dirty="0"/>
              <a:t>: </a:t>
            </a:r>
            <a:r>
              <a:rPr lang="en-US" i="1" dirty="0" err="1"/>
              <a:t>Dioklecijanova</a:t>
            </a:r>
            <a:r>
              <a:rPr lang="en-US" i="1" dirty="0"/>
              <a:t> </a:t>
            </a:r>
            <a:r>
              <a:rPr lang="en-US" i="1" dirty="0" err="1"/>
              <a:t>palača</a:t>
            </a:r>
            <a:r>
              <a:rPr lang="en-US" dirty="0"/>
              <a:t>, </a:t>
            </a:r>
            <a:r>
              <a:rPr lang="en-US" dirty="0" smtClean="0"/>
              <a:t>pronounce </a:t>
            </a:r>
            <a:r>
              <a:rPr lang="en-US" dirty="0"/>
              <a:t>is an ancient palace built by the </a:t>
            </a:r>
            <a:r>
              <a:rPr lang="en-US" dirty="0">
                <a:hlinkClick r:id="rId3" tooltip="Roman emperor"/>
              </a:rPr>
              <a:t>Roman </a:t>
            </a:r>
            <a:r>
              <a:rPr lang="en-US" dirty="0" err="1">
                <a:hlinkClick r:id="rId3" tooltip="Roman emperor"/>
              </a:rPr>
              <a:t>emperor</a:t>
            </a:r>
            <a:r>
              <a:rPr lang="en-US" dirty="0" err="1">
                <a:hlinkClick r:id="rId4" tooltip="Diocletian"/>
              </a:rPr>
              <a:t>Diocletian</a:t>
            </a:r>
            <a:r>
              <a:rPr lang="en-US" dirty="0"/>
              <a:t> at the turn of the fourth century CE, that today forms the center of the city of </a:t>
            </a:r>
            <a:r>
              <a:rPr lang="en-US" dirty="0">
                <a:hlinkClick r:id="rId5" tooltip="Split, Croatia"/>
              </a:rPr>
              <a:t>Split</a:t>
            </a:r>
            <a:endParaRPr lang="hr-HR" dirty="0"/>
          </a:p>
        </p:txBody>
      </p:sp>
      <p:pic>
        <p:nvPicPr>
          <p:cNvPr id="4" name="Picture 3" descr="02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1556792"/>
            <a:ext cx="3995936" cy="3356992"/>
          </a:xfrm>
          <a:prstGeom prst="rect">
            <a:avLst/>
          </a:prstGeom>
        </p:spPr>
      </p:pic>
      <p:pic>
        <p:nvPicPr>
          <p:cNvPr id="5" name="Picture 4" descr="dioklecijanova-palaca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1556792"/>
            <a:ext cx="4194043" cy="33123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hr-HR" dirty="0" smtClean="0"/>
              <a:t>Old city of Dubrovnik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680939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Dubrovnik</a:t>
            </a:r>
            <a:r>
              <a:rPr lang="en-US" dirty="0"/>
              <a:t> </a:t>
            </a:r>
            <a:r>
              <a:rPr lang="en-US" dirty="0" smtClean="0"/>
              <a:t>(</a:t>
            </a:r>
            <a:r>
              <a:rPr lang="en-US" dirty="0"/>
              <a:t> </a:t>
            </a:r>
            <a:r>
              <a:rPr lang="en-US" dirty="0">
                <a:hlinkClick r:id="rId2" tooltip="Italian language"/>
              </a:rPr>
              <a:t>Italian</a:t>
            </a:r>
            <a:r>
              <a:rPr lang="en-US" dirty="0"/>
              <a:t>: </a:t>
            </a:r>
            <a:r>
              <a:rPr lang="en-US" i="1" dirty="0"/>
              <a:t>Ragusa</a:t>
            </a:r>
            <a:r>
              <a:rPr lang="en-US" dirty="0"/>
              <a:t>) is a </a:t>
            </a:r>
            <a:r>
              <a:rPr lang="en-US" dirty="0">
                <a:hlinkClick r:id="rId3" tooltip="Croatia"/>
              </a:rPr>
              <a:t>Croatian</a:t>
            </a:r>
            <a:r>
              <a:rPr lang="en-US" dirty="0"/>
              <a:t> city on the </a:t>
            </a:r>
            <a:r>
              <a:rPr lang="en-US" dirty="0">
                <a:hlinkClick r:id="rId4" tooltip="Adriatic Sea"/>
              </a:rPr>
              <a:t>Adriatic Sea</a:t>
            </a:r>
            <a:r>
              <a:rPr lang="en-US" dirty="0"/>
              <a:t>, in the region of </a:t>
            </a:r>
            <a:r>
              <a:rPr lang="en-US" dirty="0">
                <a:hlinkClick r:id="rId5" tooltip="Dalmatia"/>
              </a:rPr>
              <a:t>Dalmatia</a:t>
            </a:r>
            <a:r>
              <a:rPr lang="en-US" dirty="0"/>
              <a:t>. It is one of the most prominent </a:t>
            </a:r>
            <a:r>
              <a:rPr lang="en-US" dirty="0">
                <a:hlinkClick r:id="rId6" tooltip="Tourist destination"/>
              </a:rPr>
              <a:t>tourist destinations</a:t>
            </a:r>
            <a:r>
              <a:rPr lang="en-US" dirty="0"/>
              <a:t> in the </a:t>
            </a:r>
            <a:r>
              <a:rPr lang="en-US" dirty="0">
                <a:hlinkClick r:id="rId7" tooltip="Mediterranean"/>
              </a:rPr>
              <a:t>Mediterranean</a:t>
            </a:r>
            <a:endParaRPr lang="hr-HR" dirty="0"/>
          </a:p>
        </p:txBody>
      </p:sp>
      <p:pic>
        <p:nvPicPr>
          <p:cNvPr id="4" name="Picture 3" descr="OldCityofDubrovni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47664" y="1556792"/>
            <a:ext cx="6120679" cy="3312368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Plitvice lakes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1008112"/>
          </a:xfrm>
        </p:spPr>
        <p:txBody>
          <a:bodyPr>
            <a:normAutofit fontScale="85000" lnSpcReduction="20000"/>
          </a:bodyPr>
          <a:lstStyle/>
          <a:p>
            <a:r>
              <a:rPr lang="hr-HR" b="1" dirty="0"/>
              <a:t>Plitvice Lakes National Park</a:t>
            </a:r>
            <a:r>
              <a:rPr lang="hr-HR" dirty="0"/>
              <a:t> (</a:t>
            </a:r>
            <a:r>
              <a:rPr lang="hr-HR" u="sng" dirty="0">
                <a:hlinkClick r:id="rId2" tooltip="Croatian language"/>
              </a:rPr>
              <a:t>Croatian</a:t>
            </a:r>
            <a:r>
              <a:rPr lang="hr-HR" dirty="0"/>
              <a:t>: </a:t>
            </a:r>
            <a:r>
              <a:rPr lang="hr-HR" i="1" dirty="0"/>
              <a:t>Nacionalni park Plitvička </a:t>
            </a:r>
            <a:r>
              <a:rPr lang="hr-HR" i="1" dirty="0" smtClean="0"/>
              <a:t>jezera</a:t>
            </a:r>
            <a:r>
              <a:rPr lang="hr-HR" dirty="0" smtClean="0"/>
              <a:t>) </a:t>
            </a:r>
            <a:r>
              <a:rPr lang="hr-HR" dirty="0"/>
              <a:t>is the oldest national park in</a:t>
            </a:r>
            <a:r>
              <a:rPr lang="hr-HR" dirty="0">
                <a:hlinkClick r:id="rId3" tooltip="Southeast Europe"/>
              </a:rPr>
              <a:t>Southeast Europe</a:t>
            </a:r>
            <a:r>
              <a:rPr lang="hr-HR" dirty="0"/>
              <a:t> and the largest national park in </a:t>
            </a:r>
            <a:r>
              <a:rPr lang="hr-HR" dirty="0">
                <a:hlinkClick r:id="rId4" tooltip="Croatia"/>
              </a:rPr>
              <a:t>Croatia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" name="Picture 3" descr="plitvice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1268760"/>
            <a:ext cx="5998046" cy="399298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Stari Grad Plain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93610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 </a:t>
            </a:r>
            <a:r>
              <a:rPr lang="en-US" b="1" dirty="0" err="1"/>
              <a:t>Stari</a:t>
            </a:r>
            <a:r>
              <a:rPr lang="en-US" b="1" dirty="0"/>
              <a:t> Grad Plain</a:t>
            </a:r>
            <a:r>
              <a:rPr lang="en-US" dirty="0"/>
              <a:t> on the island of </a:t>
            </a:r>
            <a:r>
              <a:rPr lang="en-US" dirty="0" err="1">
                <a:hlinkClick r:id="rId2" tooltip="Hvar"/>
              </a:rPr>
              <a:t>Hvar</a:t>
            </a:r>
            <a:r>
              <a:rPr lang="en-US" dirty="0"/>
              <a:t> is an agricultural landscape that was set up by the </a:t>
            </a:r>
            <a:r>
              <a:rPr lang="en-US" dirty="0">
                <a:hlinkClick r:id="rId3" tooltip="Colonies in antiquity"/>
              </a:rPr>
              <a:t>ancient Greek colonists</a:t>
            </a:r>
            <a:r>
              <a:rPr lang="en-US" dirty="0"/>
              <a:t> in the 4th century BC, and remains in use. </a:t>
            </a:r>
            <a:endParaRPr lang="hr-HR" dirty="0"/>
          </a:p>
        </p:txBody>
      </p:sp>
      <p:pic>
        <p:nvPicPr>
          <p:cNvPr id="4" name="Picture 3" descr="Stari_GradPla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524000"/>
            <a:ext cx="6480720" cy="3810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i="1" dirty="0" smtClean="0">
                <a:solidFill>
                  <a:srgbClr val="FF0000"/>
                </a:solidFill>
              </a:rPr>
              <a:t>Presentation made by:</a:t>
            </a:r>
          </a:p>
          <a:p>
            <a:r>
              <a:rPr lang="hr-HR" b="1" i="1" dirty="0" smtClean="0">
                <a:solidFill>
                  <a:srgbClr val="FF0000"/>
                </a:solidFill>
              </a:rPr>
              <a:t>Josip Galić</a:t>
            </a:r>
          </a:p>
          <a:p>
            <a:r>
              <a:rPr lang="hr-HR" b="1" i="1" dirty="0" smtClean="0">
                <a:solidFill>
                  <a:srgbClr val="FF0000"/>
                </a:solidFill>
              </a:rPr>
              <a:t>Vjekoslav Pleština</a:t>
            </a:r>
          </a:p>
          <a:p>
            <a:r>
              <a:rPr lang="hr-HR" b="1" i="1" dirty="0" smtClean="0">
                <a:solidFill>
                  <a:srgbClr val="FF0000"/>
                </a:solidFill>
              </a:rPr>
              <a:t>Antonio Lekić</a:t>
            </a:r>
          </a:p>
          <a:p>
            <a:r>
              <a:rPr lang="hr-HR" b="1" i="1" dirty="0" smtClean="0">
                <a:solidFill>
                  <a:srgbClr val="FF0000"/>
                </a:solidFill>
              </a:rPr>
              <a:t>Branimir Didak</a:t>
            </a:r>
          </a:p>
          <a:p>
            <a:r>
              <a:rPr lang="hr-HR" b="1" i="1" dirty="0" smtClean="0">
                <a:solidFill>
                  <a:srgbClr val="FF0000"/>
                </a:solidFill>
              </a:rPr>
              <a:t>Željko Deković</a:t>
            </a:r>
          </a:p>
          <a:p>
            <a:r>
              <a:rPr lang="hr-HR" b="1" i="1" dirty="0">
                <a:solidFill>
                  <a:srgbClr val="FF0000"/>
                </a:solidFill>
              </a:rPr>
              <a:t> </a:t>
            </a:r>
            <a:r>
              <a:rPr lang="hr-HR" b="1" i="1" dirty="0" smtClean="0">
                <a:solidFill>
                  <a:srgbClr val="FF0000"/>
                </a:solidFill>
              </a:rPr>
              <a:t>                                                           8a</a:t>
            </a:r>
          </a:p>
          <a:p>
            <a:r>
              <a:rPr lang="hr-HR" b="1" i="1" dirty="0">
                <a:solidFill>
                  <a:srgbClr val="FF0000"/>
                </a:solidFill>
              </a:rPr>
              <a:t> </a:t>
            </a:r>
            <a:r>
              <a:rPr lang="hr-HR" b="1" i="1" dirty="0" smtClean="0">
                <a:solidFill>
                  <a:srgbClr val="FF0000"/>
                </a:solidFill>
              </a:rPr>
              <a:t>                                     O.Š Petra Kružića</a:t>
            </a:r>
            <a:endParaRPr lang="hr-HR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</TotalTime>
  <Words>55</Words>
  <Application>Microsoft Office PowerPoint</Application>
  <PresentationFormat>Prikaz na zaslonu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Apex</vt:lpstr>
      <vt:lpstr>Croatian Culture</vt:lpstr>
      <vt:lpstr>The UNESCO has marked seven places in Croatia as World Heritage Sites: </vt:lpstr>
      <vt:lpstr>Euphrasian basilica</vt:lpstr>
      <vt:lpstr>Cathedral St. James in Šibenik</vt:lpstr>
      <vt:lpstr>Diocletian palace</vt:lpstr>
      <vt:lpstr>Old city of Dubrovnik</vt:lpstr>
      <vt:lpstr>Plitvice lakes</vt:lpstr>
      <vt:lpstr>Stari Grad Plain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Sanja</dc:creator>
  <cp:lastModifiedBy>pc11</cp:lastModifiedBy>
  <cp:revision>6</cp:revision>
  <dcterms:created xsi:type="dcterms:W3CDTF">2014-09-24T12:54:26Z</dcterms:created>
  <dcterms:modified xsi:type="dcterms:W3CDTF">2014-09-26T13:17:19Z</dcterms:modified>
</cp:coreProperties>
</file>