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ija bez naslova" id="{C7CF95FF-E0E6-48EE-974C-438AF586A61A}">
          <p14:sldIdLst>
            <p14:sldId id="256"/>
            <p14:sldId id="257"/>
            <p14:sldId id="260"/>
            <p14:sldId id="259"/>
            <p14:sldId id="258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80" autoAdjust="0"/>
  </p:normalViewPr>
  <p:slideViewPr>
    <p:cSldViewPr snapToGrid="0">
      <p:cViewPr varScale="1">
        <p:scale>
          <a:sx n="78" d="100"/>
          <a:sy n="78" d="100"/>
        </p:scale>
        <p:origin x="8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15EE-A18C-4D2D-8EEC-7F93DE5C942D}" type="datetimeFigureOut">
              <a:rPr lang="hr-HR" smtClean="0"/>
              <a:t>17.10.2023.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8D57-2695-456B-A40A-CF729BA502C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5001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Tm="4936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15EE-A18C-4D2D-8EEC-7F93DE5C942D}" type="datetimeFigureOut">
              <a:rPr lang="hr-HR" smtClean="0"/>
              <a:t>17.10.2023.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8D57-2695-456B-A40A-CF729BA502C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9330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Tm="4936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15EE-A18C-4D2D-8EEC-7F93DE5C942D}" type="datetimeFigureOut">
              <a:rPr lang="hr-HR" smtClean="0"/>
              <a:t>17.10.2023.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8D57-2695-456B-A40A-CF729BA502C2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702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Tm="4936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15EE-A18C-4D2D-8EEC-7F93DE5C942D}" type="datetimeFigureOut">
              <a:rPr lang="hr-HR" smtClean="0"/>
              <a:t>17.10.2023.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8D57-2695-456B-A40A-CF729BA502C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2321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Tm="4936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15EE-A18C-4D2D-8EEC-7F93DE5C942D}" type="datetimeFigureOut">
              <a:rPr lang="hr-HR" smtClean="0"/>
              <a:t>17.10.2023.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8D57-2695-456B-A40A-CF729BA502C2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367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Tm="4936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15EE-A18C-4D2D-8EEC-7F93DE5C942D}" type="datetimeFigureOut">
              <a:rPr lang="hr-HR" smtClean="0"/>
              <a:t>17.10.2023.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8D57-2695-456B-A40A-CF729BA502C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0014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Tm="4936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15EE-A18C-4D2D-8EEC-7F93DE5C942D}" type="datetimeFigureOut">
              <a:rPr lang="hr-HR" smtClean="0"/>
              <a:t>17.10.2023.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8D57-2695-456B-A40A-CF729BA502C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8054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Tm="4936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15EE-A18C-4D2D-8EEC-7F93DE5C942D}" type="datetimeFigureOut">
              <a:rPr lang="hr-HR" smtClean="0"/>
              <a:t>17.10.2023.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8D57-2695-456B-A40A-CF729BA502C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5457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Tm="4936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15EE-A18C-4D2D-8EEC-7F93DE5C942D}" type="datetimeFigureOut">
              <a:rPr lang="hr-HR" smtClean="0"/>
              <a:t>17.10.2023.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8D57-2695-456B-A40A-CF729BA502C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850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Tm="4936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15EE-A18C-4D2D-8EEC-7F93DE5C942D}" type="datetimeFigureOut">
              <a:rPr lang="hr-HR" smtClean="0"/>
              <a:t>17.10.2023.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8D57-2695-456B-A40A-CF729BA502C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2814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Tm="4936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15EE-A18C-4D2D-8EEC-7F93DE5C942D}" type="datetimeFigureOut">
              <a:rPr lang="hr-HR" smtClean="0"/>
              <a:t>17.10.2023.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8D57-2695-456B-A40A-CF729BA502C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3694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Tm="4936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15EE-A18C-4D2D-8EEC-7F93DE5C942D}" type="datetimeFigureOut">
              <a:rPr lang="hr-HR" smtClean="0"/>
              <a:t>17.10.2023.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8D57-2695-456B-A40A-CF729BA502C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9297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Tm="4936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15EE-A18C-4D2D-8EEC-7F93DE5C942D}" type="datetimeFigureOut">
              <a:rPr lang="hr-HR" smtClean="0"/>
              <a:t>17.10.2023.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8D57-2695-456B-A40A-CF729BA502C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3234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Tm="4936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15EE-A18C-4D2D-8EEC-7F93DE5C942D}" type="datetimeFigureOut">
              <a:rPr lang="hr-HR" smtClean="0"/>
              <a:t>17.10.2023.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8D57-2695-456B-A40A-CF729BA502C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6534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Tm="4936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15EE-A18C-4D2D-8EEC-7F93DE5C942D}" type="datetimeFigureOut">
              <a:rPr lang="hr-HR" smtClean="0"/>
              <a:t>17.10.2023.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8D57-2695-456B-A40A-CF729BA502C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8353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Tm="4936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915EE-A18C-4D2D-8EEC-7F93DE5C942D}" type="datetimeFigureOut">
              <a:rPr lang="hr-HR" smtClean="0"/>
              <a:t>17.10.2023.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08D57-2695-456B-A40A-CF729BA502C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3485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Tm="4936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915EE-A18C-4D2D-8EEC-7F93DE5C942D}" type="datetimeFigureOut">
              <a:rPr lang="hr-HR" smtClean="0"/>
              <a:t>17.10.2023.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B308D57-2695-456B-A40A-CF729BA502C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0413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Tm="4936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ypericum_perforatum" TargetMode="External"/><Relationship Id="rId2" Type="http://schemas.openxmlformats.org/officeDocument/2006/relationships/hyperlink" Target="https://unrulygardening.com/foraging-st-johns-wor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diva.hr/nutricionizam/ljekovito-bilje/gospina-trava-biljni-antidepresiv/" TargetMode="External"/><Relationship Id="rId4" Type="http://schemas.openxmlformats.org/officeDocument/2006/relationships/hyperlink" Target="https://www.tvornicazdravehrane.com/zdravi-kutak/prirodna-kozmetika/macerat-gospine-trave-nezaobilazan-sastojak-savrsenih-kozmetickih-pripravaka-68349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83404" y="0"/>
            <a:ext cx="9144000" cy="1422054"/>
          </a:xfrm>
        </p:spPr>
        <p:txBody>
          <a:bodyPr/>
          <a:lstStyle/>
          <a:p>
            <a:r>
              <a:rPr lang="hr-HR" dirty="0">
                <a:latin typeface="Cooper Black" panose="0208090404030B020404" pitchFamily="18" charset="0"/>
              </a:rPr>
              <a:t>   </a:t>
            </a:r>
            <a:r>
              <a:rPr lang="hr-HR" b="1" i="1" dirty="0">
                <a:latin typeface="Cooper Black" panose="0208090404030B020404" pitchFamily="18" charset="0"/>
              </a:rPr>
              <a:t>MEDICINAL HERBS                              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-1859798" y="5740674"/>
            <a:ext cx="12894590" cy="991105"/>
          </a:xfrm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ST. JOHNS WORT </a:t>
            </a:r>
            <a:r>
              <a:rPr lang="hr-HR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or</a:t>
            </a:r>
            <a:r>
              <a:rPr lang="hr-H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 lat. HYPERICUM PERFORATUM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5734374" y="6362447"/>
            <a:ext cx="3285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FF00"/>
                </a:solidFill>
                <a:latin typeface="Cooper Black" panose="0208090404030B020404" pitchFamily="18" charset="0"/>
              </a:rPr>
              <a:t>Eva </a:t>
            </a:r>
            <a:r>
              <a:rPr lang="hr-HR" dirty="0" err="1">
                <a:solidFill>
                  <a:srgbClr val="FFFF00"/>
                </a:solidFill>
                <a:latin typeface="Cooper Black" panose="0208090404030B020404" pitchFamily="18" charset="0"/>
              </a:rPr>
              <a:t>Jaman</a:t>
            </a:r>
            <a:r>
              <a:rPr lang="hr-HR" dirty="0">
                <a:solidFill>
                  <a:srgbClr val="FFFF00"/>
                </a:solidFill>
                <a:latin typeface="Cooper Black" panose="0208090404030B020404" pitchFamily="18" charset="0"/>
              </a:rPr>
              <a:t> student-Marijana Buljan </a:t>
            </a:r>
            <a:r>
              <a:rPr lang="hr-HR" dirty="0" err="1">
                <a:solidFill>
                  <a:srgbClr val="FFFF00"/>
                </a:solidFill>
                <a:latin typeface="Cooper Black" panose="0208090404030B020404" pitchFamily="18" charset="0"/>
              </a:rPr>
              <a:t>teacher</a:t>
            </a:r>
            <a:endParaRPr lang="hr-HR" dirty="0"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88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Tm="4936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06908" y="698403"/>
            <a:ext cx="7421217" cy="1325563"/>
          </a:xfrm>
        </p:spPr>
        <p:txBody>
          <a:bodyPr/>
          <a:lstStyle/>
          <a:p>
            <a:r>
              <a:rPr lang="hr-HR" b="1" dirty="0"/>
              <a:t>      </a:t>
            </a:r>
            <a:r>
              <a:rPr lang="hr-HR" b="1" i="1" dirty="0" err="1"/>
              <a:t>What</a:t>
            </a:r>
            <a:r>
              <a:rPr lang="hr-HR" b="1" i="1" dirty="0"/>
              <a:t> </a:t>
            </a:r>
            <a:r>
              <a:rPr lang="hr-HR" b="1" i="1" dirty="0" err="1"/>
              <a:t>is</a:t>
            </a:r>
            <a:r>
              <a:rPr lang="hr-HR" b="1" i="1" dirty="0"/>
              <a:t> st. </a:t>
            </a:r>
            <a:r>
              <a:rPr lang="hr-HR" b="1" i="1" dirty="0" err="1"/>
              <a:t>John’s</a:t>
            </a:r>
            <a:r>
              <a:rPr lang="hr-HR" b="1" i="1" dirty="0"/>
              <a:t> </a:t>
            </a:r>
            <a:r>
              <a:rPr lang="hr-HR" b="1" i="1" dirty="0" err="1"/>
              <a:t>wort</a:t>
            </a:r>
            <a:r>
              <a:rPr lang="hr-HR" b="1" i="1" dirty="0"/>
              <a:t>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902" y="1717191"/>
            <a:ext cx="6675793" cy="454412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hr-HR" dirty="0"/>
              <a:t>  </a:t>
            </a:r>
            <a:r>
              <a:rPr lang="hr-HR" sz="3200" dirty="0" err="1"/>
              <a:t>Perennial</a:t>
            </a:r>
            <a:r>
              <a:rPr lang="hr-HR" sz="3200" dirty="0"/>
              <a:t> </a:t>
            </a:r>
            <a:r>
              <a:rPr lang="hr-HR" sz="3200" dirty="0" err="1"/>
              <a:t>herbaceous</a:t>
            </a:r>
            <a:r>
              <a:rPr lang="hr-HR" sz="3200" dirty="0"/>
              <a:t> </a:t>
            </a:r>
            <a:r>
              <a:rPr lang="hr-HR" sz="3200" dirty="0" err="1"/>
              <a:t>plant</a:t>
            </a:r>
            <a:r>
              <a:rPr lang="hr-HR" sz="3200" dirty="0"/>
              <a:t> </a:t>
            </a:r>
            <a:r>
              <a:rPr lang="hr-HR" sz="3200" dirty="0" err="1"/>
              <a:t>with</a:t>
            </a:r>
            <a:r>
              <a:rPr lang="hr-HR" sz="3200" dirty="0"/>
              <a:t> a </a:t>
            </a:r>
            <a:r>
              <a:rPr lang="hr-HR" sz="3200" dirty="0" err="1"/>
              <a:t>branched</a:t>
            </a:r>
            <a:r>
              <a:rPr lang="hr-HR" sz="3200" dirty="0"/>
              <a:t> </a:t>
            </a:r>
            <a:r>
              <a:rPr lang="hr-HR" sz="3200" dirty="0" err="1"/>
              <a:t>root</a:t>
            </a:r>
            <a:endParaRPr lang="hr-HR" sz="3200" dirty="0"/>
          </a:p>
          <a:p>
            <a:pPr>
              <a:lnSpc>
                <a:spcPct val="150000"/>
              </a:lnSpc>
            </a:pPr>
            <a:r>
              <a:rPr lang="hr-HR" sz="3200" dirty="0"/>
              <a:t>The </a:t>
            </a:r>
            <a:r>
              <a:rPr lang="hr-HR" sz="3200" dirty="0" err="1"/>
              <a:t>stem</a:t>
            </a:r>
            <a:r>
              <a:rPr lang="hr-HR" sz="3200" dirty="0"/>
              <a:t> </a:t>
            </a:r>
            <a:r>
              <a:rPr lang="hr-HR" sz="3200" dirty="0" err="1"/>
              <a:t>is</a:t>
            </a:r>
            <a:r>
              <a:rPr lang="hr-HR" sz="3200" dirty="0"/>
              <a:t> </a:t>
            </a:r>
            <a:r>
              <a:rPr lang="hr-HR" sz="3200" dirty="0" err="1"/>
              <a:t>upright</a:t>
            </a:r>
            <a:r>
              <a:rPr lang="hr-HR" sz="3200" dirty="0"/>
              <a:t>, 20 to 100 cm </a:t>
            </a:r>
            <a:r>
              <a:rPr lang="hr-HR" sz="3200" dirty="0" err="1"/>
              <a:t>high</a:t>
            </a:r>
            <a:endParaRPr lang="hr-HR" sz="3200" dirty="0"/>
          </a:p>
          <a:p>
            <a:pPr>
              <a:lnSpc>
                <a:spcPct val="150000"/>
              </a:lnSpc>
            </a:pPr>
            <a:r>
              <a:rPr lang="hr-HR" sz="3200" dirty="0"/>
              <a:t> </a:t>
            </a:r>
            <a:r>
              <a:rPr lang="hr-HR" sz="3200" dirty="0" err="1"/>
              <a:t>Yellow</a:t>
            </a:r>
            <a:r>
              <a:rPr lang="hr-HR" sz="3200" dirty="0"/>
              <a:t> </a:t>
            </a:r>
            <a:r>
              <a:rPr lang="hr-HR" sz="3200" dirty="0" err="1"/>
              <a:t>flowers</a:t>
            </a:r>
            <a:endParaRPr lang="hr-HR" sz="3200" dirty="0"/>
          </a:p>
          <a:p>
            <a:pPr>
              <a:lnSpc>
                <a:spcPct val="150000"/>
              </a:lnSpc>
            </a:pPr>
            <a:r>
              <a:rPr lang="hr-HR" sz="3200" dirty="0" err="1"/>
              <a:t>Blossom</a:t>
            </a:r>
            <a:r>
              <a:rPr lang="hr-HR" sz="3200" dirty="0"/>
              <a:t>: </a:t>
            </a:r>
            <a:r>
              <a:rPr lang="hr-HR" sz="3200" dirty="0" err="1"/>
              <a:t>from</a:t>
            </a:r>
            <a:r>
              <a:rPr lang="hr-HR" sz="3200" dirty="0"/>
              <a:t> May to </a:t>
            </a:r>
            <a:r>
              <a:rPr lang="hr-HR" sz="3200" dirty="0" err="1"/>
              <a:t>September</a:t>
            </a:r>
            <a:endParaRPr lang="hr-HR" sz="3200" dirty="0"/>
          </a:p>
        </p:txBody>
      </p:sp>
      <p:pic>
        <p:nvPicPr>
          <p:cNvPr id="4" name="Slika 3" descr="Common &lt;strong&gt;St&lt;/strong&gt;. &lt;strong&gt;John's&lt;/strong&gt;-&lt;strong&gt;wort&lt;/strong&gt; (Hypericum perforatum) | Brooks Bluff… | Flick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8486" y="4401472"/>
            <a:ext cx="86596" cy="89379"/>
          </a:xfrm>
          <a:prstGeom prst="rect">
            <a:avLst/>
          </a:prstGeom>
        </p:spPr>
      </p:pic>
      <p:pic>
        <p:nvPicPr>
          <p:cNvPr id="5" name="Slika 4" descr="Common &lt;strong&gt;St&lt;/strong&gt;. &lt;strong&gt;John's&lt;/strong&gt; &lt;strong&gt;Wort&lt;/strong&gt; (Hypericum perforatum) ~ Invasive | Flickr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1175" y="4623828"/>
            <a:ext cx="52496" cy="93945"/>
          </a:xfrm>
          <a:prstGeom prst="rect">
            <a:avLst/>
          </a:prstGeom>
        </p:spPr>
      </p:pic>
      <p:pic>
        <p:nvPicPr>
          <p:cNvPr id="6" name="Slika 5" descr="&lt;strong&gt;St Johns Wort&lt;/strong&gt; | Flower | Yuri Levchenko | Flick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154" y="2448732"/>
            <a:ext cx="4060266" cy="2805193"/>
          </a:xfrm>
          <a:prstGeom prst="rect">
            <a:avLst/>
          </a:prstGeom>
          <a:effectLst>
            <a:reflection stA="99000" endPos="11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66092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4936">
        <p15:prstTrans prst="origami"/>
      </p:transition>
    </mc:Choice>
    <mc:Fallback xmlns="">
      <p:transition spd="slow" advTm="493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19862" y="1397523"/>
            <a:ext cx="10641872" cy="2807167"/>
          </a:xfrm>
        </p:spPr>
        <p:txBody>
          <a:bodyPr>
            <a:norm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400" b="1" dirty="0"/>
              <a:t>Europe, Western </a:t>
            </a:r>
            <a:r>
              <a:rPr lang="hr-HR" sz="2400" b="1" dirty="0" err="1"/>
              <a:t>Asia</a:t>
            </a:r>
            <a:r>
              <a:rPr lang="hr-HR" sz="2400" b="1" dirty="0"/>
              <a:t>, </a:t>
            </a:r>
            <a:r>
              <a:rPr lang="hr-HR" sz="2400" b="1" dirty="0" err="1"/>
              <a:t>South</a:t>
            </a:r>
            <a:r>
              <a:rPr lang="hr-HR" sz="2400" b="1" dirty="0"/>
              <a:t> </a:t>
            </a:r>
            <a:r>
              <a:rPr lang="hr-HR" sz="2400" b="1" dirty="0" err="1"/>
              <a:t>Africa</a:t>
            </a:r>
            <a:r>
              <a:rPr lang="hr-HR" sz="2400" b="1" dirty="0"/>
              <a:t> </a:t>
            </a:r>
            <a:r>
              <a:rPr lang="hr-HR" sz="2400" b="1" dirty="0" err="1"/>
              <a:t>and</a:t>
            </a:r>
            <a:r>
              <a:rPr lang="hr-HR" sz="2400" b="1" dirty="0"/>
              <a:t> North </a:t>
            </a:r>
            <a:r>
              <a:rPr lang="hr-HR" sz="2400" b="1" dirty="0" err="1"/>
              <a:t>Africa</a:t>
            </a:r>
            <a:r>
              <a:rPr lang="hr-HR" sz="2400" b="1" dirty="0"/>
              <a:t> 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400" b="1" dirty="0"/>
              <a:t>U</a:t>
            </a:r>
            <a:r>
              <a:rPr lang="en-US" sz="2400" b="1" dirty="0" err="1"/>
              <a:t>sually</a:t>
            </a:r>
            <a:r>
              <a:rPr lang="en-US" sz="2400" b="1" dirty="0"/>
              <a:t> growing along roadsides or the edges of fields</a:t>
            </a:r>
            <a:endParaRPr lang="hr-HR" sz="2400" b="1" dirty="0"/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400" b="1" dirty="0"/>
              <a:t>The </a:t>
            </a:r>
            <a:r>
              <a:rPr lang="hr-HR" sz="2400" b="1" dirty="0" err="1"/>
              <a:t>plant</a:t>
            </a:r>
            <a:r>
              <a:rPr lang="hr-HR" sz="2400" b="1" dirty="0"/>
              <a:t> </a:t>
            </a:r>
            <a:r>
              <a:rPr lang="hr-HR" sz="2400" b="1" dirty="0" err="1"/>
              <a:t>requires</a:t>
            </a:r>
            <a:r>
              <a:rPr lang="hr-HR" sz="2400" b="1" dirty="0"/>
              <a:t> </a:t>
            </a:r>
            <a:r>
              <a:rPr lang="hr-HR" sz="2400" b="1" dirty="0" err="1"/>
              <a:t>medium</a:t>
            </a:r>
            <a:r>
              <a:rPr lang="hr-HR" sz="2400" b="1" dirty="0"/>
              <a:t> </a:t>
            </a:r>
            <a:r>
              <a:rPr lang="hr-HR" sz="2400" b="1" dirty="0" err="1"/>
              <a:t>rich</a:t>
            </a:r>
            <a:r>
              <a:rPr lang="hr-HR" sz="2400" b="1" dirty="0"/>
              <a:t> </a:t>
            </a:r>
            <a:r>
              <a:rPr lang="hr-HR" sz="2400" b="1" dirty="0" err="1"/>
              <a:t>soil</a:t>
            </a:r>
            <a:r>
              <a:rPr lang="hr-HR" sz="2400" b="1" dirty="0"/>
              <a:t> </a:t>
            </a:r>
            <a:r>
              <a:rPr lang="hr-HR" sz="2400" b="1" dirty="0" err="1"/>
              <a:t>and</a:t>
            </a:r>
            <a:r>
              <a:rPr lang="hr-HR" sz="2400" b="1" dirty="0"/>
              <a:t> </a:t>
            </a:r>
            <a:r>
              <a:rPr lang="hr-HR" sz="2400" b="1" dirty="0" err="1"/>
              <a:t>moderately</a:t>
            </a:r>
            <a:r>
              <a:rPr lang="hr-HR" sz="2400" b="1" dirty="0"/>
              <a:t> </a:t>
            </a:r>
            <a:r>
              <a:rPr lang="hr-HR" sz="2400" b="1" dirty="0" err="1"/>
              <a:t>warm</a:t>
            </a:r>
            <a:r>
              <a:rPr lang="hr-HR" sz="2400" b="1" dirty="0"/>
              <a:t> </a:t>
            </a:r>
            <a:r>
              <a:rPr lang="hr-HR" sz="2400" b="1" dirty="0" err="1"/>
              <a:t>and</a:t>
            </a:r>
            <a:r>
              <a:rPr lang="hr-HR" sz="2400" b="1" dirty="0"/>
              <a:t> </a:t>
            </a:r>
            <a:r>
              <a:rPr lang="hr-HR" sz="2400" b="1" dirty="0" err="1"/>
              <a:t>bright</a:t>
            </a:r>
            <a:r>
              <a:rPr lang="hr-HR" sz="2400" b="1" dirty="0"/>
              <a:t> </a:t>
            </a:r>
            <a:r>
              <a:rPr lang="hr-HR" sz="2400" b="1" dirty="0" err="1"/>
              <a:t>habitats</a:t>
            </a:r>
            <a:r>
              <a:rPr lang="hr-HR" sz="2400" b="1" dirty="0"/>
              <a:t>   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5284922" y="526943"/>
            <a:ext cx="7175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i="1" dirty="0" err="1">
                <a:solidFill>
                  <a:schemeClr val="accent1"/>
                </a:solidFill>
              </a:rPr>
              <a:t>Habitat</a:t>
            </a:r>
            <a:endParaRPr lang="hr-HR" sz="4000" b="1" i="1" dirty="0">
              <a:solidFill>
                <a:schemeClr val="accent1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442" y="4014060"/>
            <a:ext cx="5461064" cy="2656881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68785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936">
        <p:blinds dir="vert"/>
      </p:transition>
    </mc:Choice>
    <mc:Fallback xmlns="">
      <p:transition spd="slow" advTm="4936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                        </a:t>
            </a:r>
            <a:r>
              <a:rPr lang="hr-HR" b="1" dirty="0" err="1"/>
              <a:t>What</a:t>
            </a:r>
            <a:r>
              <a:rPr lang="hr-HR" b="1" dirty="0"/>
              <a:t> </a:t>
            </a:r>
            <a:r>
              <a:rPr lang="hr-HR" b="1" dirty="0" err="1"/>
              <a:t>is</a:t>
            </a:r>
            <a:r>
              <a:rPr lang="hr-HR" b="1" dirty="0"/>
              <a:t> </a:t>
            </a:r>
            <a:r>
              <a:rPr lang="hr-HR" b="1" dirty="0" err="1"/>
              <a:t>it</a:t>
            </a:r>
            <a:r>
              <a:rPr lang="hr-HR" b="1" dirty="0"/>
              <a:t> </a:t>
            </a:r>
            <a:r>
              <a:rPr lang="hr-HR" b="1" dirty="0" err="1"/>
              <a:t>used</a:t>
            </a:r>
            <a:r>
              <a:rPr lang="hr-HR" b="1" dirty="0"/>
              <a:t> for?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02183" y="1590061"/>
            <a:ext cx="7933708" cy="3880773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hr-HR" sz="2800" dirty="0"/>
              <a:t>St. </a:t>
            </a:r>
            <a:r>
              <a:rPr lang="hr-HR" sz="2800" dirty="0" err="1"/>
              <a:t>Johns</a:t>
            </a:r>
            <a:r>
              <a:rPr lang="hr-HR" sz="2800" dirty="0"/>
              <a:t> </a:t>
            </a:r>
            <a:r>
              <a:rPr lang="hr-HR" sz="2800" dirty="0" err="1"/>
              <a:t>wort</a:t>
            </a:r>
            <a:r>
              <a:rPr lang="hr-HR" sz="2800" dirty="0"/>
              <a:t> </a:t>
            </a:r>
            <a:r>
              <a:rPr lang="hr-HR" sz="2800" dirty="0" err="1"/>
              <a:t>is</a:t>
            </a:r>
            <a:r>
              <a:rPr lang="hr-HR" sz="2800" dirty="0"/>
              <a:t> </a:t>
            </a:r>
            <a:r>
              <a:rPr lang="hr-HR" sz="2800" dirty="0" err="1"/>
              <a:t>promoted</a:t>
            </a:r>
            <a:r>
              <a:rPr lang="hr-HR" sz="2800" dirty="0"/>
              <a:t> for </a:t>
            </a:r>
            <a:r>
              <a:rPr lang="hr-HR" sz="2800" dirty="0" err="1"/>
              <a:t>mental</a:t>
            </a:r>
            <a:r>
              <a:rPr lang="hr-HR" sz="2800" dirty="0"/>
              <a:t> </a:t>
            </a:r>
            <a:r>
              <a:rPr lang="hr-HR" sz="2800" dirty="0" err="1"/>
              <a:t>difficulties</a:t>
            </a:r>
            <a:r>
              <a:rPr lang="hr-HR" sz="2800" dirty="0"/>
              <a:t> (</a:t>
            </a:r>
            <a:r>
              <a:rPr lang="hr-HR" sz="2800" dirty="0" err="1"/>
              <a:t>depression</a:t>
            </a:r>
            <a:r>
              <a:rPr lang="hr-HR" sz="2800" dirty="0"/>
              <a:t>, ADHD </a:t>
            </a:r>
            <a:r>
              <a:rPr lang="hr-HR" sz="2800" dirty="0" err="1"/>
              <a:t>hyperactivity</a:t>
            </a:r>
            <a:r>
              <a:rPr lang="hr-HR" sz="2800" dirty="0"/>
              <a:t> </a:t>
            </a:r>
            <a:r>
              <a:rPr lang="hr-HR" sz="2800" dirty="0" err="1"/>
              <a:t>disorder</a:t>
            </a:r>
            <a:r>
              <a:rPr lang="hr-HR" sz="2800" dirty="0"/>
              <a:t>)</a:t>
            </a:r>
          </a:p>
          <a:p>
            <a:pPr>
              <a:lnSpc>
                <a:spcPct val="200000"/>
              </a:lnSpc>
            </a:pPr>
            <a:r>
              <a:rPr lang="hr-HR" sz="2800" dirty="0" err="1"/>
              <a:t>Also</a:t>
            </a:r>
            <a:r>
              <a:rPr lang="hr-HR" sz="2800" dirty="0"/>
              <a:t>: </a:t>
            </a:r>
            <a:r>
              <a:rPr lang="hr-HR" sz="2800" dirty="0" err="1"/>
              <a:t>high</a:t>
            </a:r>
            <a:r>
              <a:rPr lang="hr-HR" sz="2800" dirty="0"/>
              <a:t> temperature, </a:t>
            </a:r>
            <a:r>
              <a:rPr lang="hr-HR" sz="2800" dirty="0" err="1"/>
              <a:t>wounds</a:t>
            </a:r>
            <a:r>
              <a:rPr lang="hr-HR" sz="2800" dirty="0"/>
              <a:t>, </a:t>
            </a:r>
            <a:r>
              <a:rPr lang="hr-HR" sz="2800" dirty="0" err="1"/>
              <a:t>headaches</a:t>
            </a:r>
            <a:r>
              <a:rPr lang="hr-HR" sz="2800" dirty="0"/>
              <a:t>, </a:t>
            </a:r>
            <a:r>
              <a:rPr lang="hr-HR" sz="2800" dirty="0" err="1"/>
              <a:t>stomach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skin</a:t>
            </a:r>
            <a:r>
              <a:rPr lang="hr-HR" sz="2800" dirty="0"/>
              <a:t> </a:t>
            </a:r>
            <a:r>
              <a:rPr lang="hr-HR" sz="2800" dirty="0" err="1"/>
              <a:t>deseases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410230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4936">
        <p14:honeycomb/>
      </p:transition>
    </mc:Choice>
    <mc:Fallback xmlns="">
      <p:transition spd="slow" advTm="4936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69829" y="956356"/>
            <a:ext cx="8176722" cy="1320800"/>
          </a:xfrm>
        </p:spPr>
        <p:txBody>
          <a:bodyPr>
            <a:normAutofit/>
          </a:bodyPr>
          <a:lstStyle/>
          <a:p>
            <a:r>
              <a:rPr lang="hr-HR" b="1" dirty="0"/>
              <a:t>        How do </a:t>
            </a:r>
            <a:r>
              <a:rPr lang="hr-HR" b="1" dirty="0" err="1"/>
              <a:t>we</a:t>
            </a:r>
            <a:r>
              <a:rPr lang="hr-HR" b="1" dirty="0"/>
              <a:t> use st. </a:t>
            </a:r>
            <a:r>
              <a:rPr lang="hr-HR" b="1" dirty="0" err="1"/>
              <a:t>John’s</a:t>
            </a:r>
            <a:r>
              <a:rPr lang="hr-HR" b="1" dirty="0"/>
              <a:t> </a:t>
            </a:r>
            <a:r>
              <a:rPr lang="hr-HR" b="1" dirty="0" err="1"/>
              <a:t>wort</a:t>
            </a:r>
            <a:r>
              <a:rPr lang="hr-HR" b="1" dirty="0"/>
              <a:t>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956254"/>
            <a:ext cx="10515600" cy="4351338"/>
          </a:xfrm>
        </p:spPr>
        <p:txBody>
          <a:bodyPr>
            <a:normAutofit/>
          </a:bodyPr>
          <a:lstStyle/>
          <a:p>
            <a:r>
              <a:rPr lang="hr-HR" sz="3200" dirty="0" err="1"/>
              <a:t>Fresh</a:t>
            </a:r>
            <a:r>
              <a:rPr lang="hr-HR" sz="3200" dirty="0"/>
              <a:t> </a:t>
            </a:r>
            <a:r>
              <a:rPr lang="hr-HR" sz="3200" dirty="0" err="1"/>
              <a:t>or</a:t>
            </a:r>
            <a:r>
              <a:rPr lang="hr-HR" sz="3200" dirty="0"/>
              <a:t> </a:t>
            </a:r>
            <a:r>
              <a:rPr lang="hr-HR" sz="3200" dirty="0" err="1"/>
              <a:t>dry</a:t>
            </a:r>
            <a:r>
              <a:rPr lang="hr-HR" sz="3200" dirty="0"/>
              <a:t> </a:t>
            </a:r>
            <a:r>
              <a:rPr lang="hr-HR" sz="3200" dirty="0" err="1"/>
              <a:t>parts</a:t>
            </a:r>
            <a:r>
              <a:rPr lang="hr-HR" sz="3200" dirty="0"/>
              <a:t> </a:t>
            </a:r>
            <a:r>
              <a:rPr lang="hr-HR" sz="3200" dirty="0" err="1"/>
              <a:t>of</a:t>
            </a:r>
            <a:r>
              <a:rPr lang="hr-HR" sz="3200" dirty="0"/>
              <a:t> </a:t>
            </a:r>
            <a:r>
              <a:rPr lang="hr-HR" sz="3200" dirty="0" err="1"/>
              <a:t>the</a:t>
            </a:r>
            <a:r>
              <a:rPr lang="hr-HR" sz="3200" dirty="0"/>
              <a:t> </a:t>
            </a:r>
            <a:r>
              <a:rPr lang="hr-HR" sz="3200" dirty="0" err="1"/>
              <a:t>flower</a:t>
            </a:r>
            <a:r>
              <a:rPr lang="hr-HR" sz="3200" dirty="0"/>
              <a:t> are </a:t>
            </a:r>
            <a:r>
              <a:rPr lang="hr-HR" sz="3200" dirty="0" err="1"/>
              <a:t>usually</a:t>
            </a:r>
            <a:r>
              <a:rPr lang="hr-HR" sz="3200" dirty="0"/>
              <a:t> </a:t>
            </a:r>
            <a:r>
              <a:rPr lang="hr-HR" sz="3200" dirty="0" err="1"/>
              <a:t>used</a:t>
            </a:r>
            <a:r>
              <a:rPr lang="hr-HR" sz="3200" dirty="0"/>
              <a:t> for  </a:t>
            </a:r>
            <a:r>
              <a:rPr lang="hr-HR" sz="3200" dirty="0" err="1"/>
              <a:t>teas</a:t>
            </a:r>
            <a:r>
              <a:rPr lang="hr-HR" sz="3200" dirty="0"/>
              <a:t>, </a:t>
            </a:r>
            <a:r>
              <a:rPr lang="hr-HR" sz="3200" dirty="0" err="1"/>
              <a:t>oils</a:t>
            </a:r>
            <a:r>
              <a:rPr lang="hr-HR" sz="3200" dirty="0"/>
              <a:t>, </a:t>
            </a:r>
            <a:r>
              <a:rPr lang="hr-HR" sz="3200" dirty="0" err="1"/>
              <a:t>tinctures</a:t>
            </a:r>
            <a:r>
              <a:rPr lang="hr-HR" sz="3200" dirty="0"/>
              <a:t> </a:t>
            </a:r>
            <a:r>
              <a:rPr lang="hr-HR" sz="3200" dirty="0" err="1"/>
              <a:t>or</a:t>
            </a:r>
            <a:r>
              <a:rPr lang="hr-HR" sz="3200" dirty="0"/>
              <a:t> </a:t>
            </a:r>
            <a:r>
              <a:rPr lang="hr-HR" sz="3200" dirty="0" err="1"/>
              <a:t>creames</a:t>
            </a:r>
            <a:endParaRPr lang="hr-HR" sz="3200" dirty="0"/>
          </a:p>
        </p:txBody>
      </p:sp>
      <p:pic>
        <p:nvPicPr>
          <p:cNvPr id="4" name="Slika 3" descr="Najbolja &lt;strong&gt;ULJA&lt;/strong&gt; za zimsku regeneraciju LICA | Lepotica.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629" y="3577770"/>
            <a:ext cx="5842514" cy="3280230"/>
          </a:xfrm>
          <a:prstGeom prst="rect">
            <a:avLst/>
          </a:prstGeom>
        </p:spPr>
      </p:pic>
      <p:pic>
        <p:nvPicPr>
          <p:cNvPr id="5" name="Slika 4" descr="Download &lt;strong&gt;Tea&lt;/strong&gt; File HQ PNG Image | FreePNGIm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3918858"/>
            <a:ext cx="5658190" cy="307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2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936">
        <p14:vortex dir="r"/>
      </p:transition>
    </mc:Choice>
    <mc:Fallback xmlns="">
      <p:transition spd="slow" advTm="4936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19974" y="609600"/>
            <a:ext cx="2307103" cy="1320800"/>
          </a:xfrm>
        </p:spPr>
        <p:txBody>
          <a:bodyPr>
            <a:normAutofit/>
          </a:bodyPr>
          <a:lstStyle/>
          <a:p>
            <a:r>
              <a:rPr lang="hr-HR" sz="4000" dirty="0"/>
              <a:t>SOURCES 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https://unrulygardening.com/foraging-st-johns-wort/</a:t>
            </a:r>
            <a:endParaRPr lang="hr-HR" dirty="0"/>
          </a:p>
          <a:p>
            <a:r>
              <a:rPr lang="hr-HR" dirty="0">
                <a:hlinkClick r:id="rId3"/>
              </a:rPr>
              <a:t>https://en.wikipedia.org/wiki/Hypericum_perforatum</a:t>
            </a:r>
            <a:endParaRPr lang="hr-HR" dirty="0"/>
          </a:p>
          <a:p>
            <a:r>
              <a:rPr lang="hr-HR" dirty="0">
                <a:hlinkClick r:id="rId4"/>
              </a:rPr>
              <a:t>https://www.tvornicazdravehrane.com/zdravi-kutak/prirodna-kozmetika/macerat-gospine-trave-nezaobilazan-sastojak-savrsenih-kozmetickih-pripravaka-68349/</a:t>
            </a:r>
            <a:endParaRPr lang="hr-HR" dirty="0"/>
          </a:p>
          <a:p>
            <a:r>
              <a:rPr lang="hr-HR" dirty="0">
                <a:hlinkClick r:id="rId5"/>
              </a:rPr>
              <a:t>https://www.adiva.hr/nutricionizam/ljekovito-bilje/gospina-trava-biljni-antidepresiv/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3046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Tm="4936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85629" y="1960099"/>
            <a:ext cx="8596668" cy="1320800"/>
          </a:xfrm>
        </p:spPr>
        <p:txBody>
          <a:bodyPr>
            <a:noAutofit/>
          </a:bodyPr>
          <a:lstStyle/>
          <a:p>
            <a:r>
              <a:rPr lang="hr-HR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Thank</a:t>
            </a:r>
            <a:r>
              <a:rPr lang="hr-H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 </a:t>
            </a:r>
            <a:r>
              <a:rPr lang="hr-HR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you</a:t>
            </a:r>
            <a:r>
              <a:rPr lang="hr-H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 for </a:t>
            </a:r>
            <a:r>
              <a:rPr lang="hr-HR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your</a:t>
            </a:r>
            <a:r>
              <a:rPr lang="hr-H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 </a:t>
            </a:r>
            <a:r>
              <a:rPr lang="hr-HR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attention</a:t>
            </a:r>
            <a:r>
              <a:rPr lang="hr-H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!</a:t>
            </a:r>
          </a:p>
        </p:txBody>
      </p:sp>
      <p:sp>
        <p:nvSpPr>
          <p:cNvPr id="4" name="Nasmiješeno lice 3"/>
          <p:cNvSpPr/>
          <p:nvPr/>
        </p:nvSpPr>
        <p:spPr>
          <a:xfrm>
            <a:off x="4712677" y="4543864"/>
            <a:ext cx="1744394" cy="147710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Srce 4"/>
          <p:cNvSpPr/>
          <p:nvPr/>
        </p:nvSpPr>
        <p:spPr>
          <a:xfrm>
            <a:off x="4919397" y="576776"/>
            <a:ext cx="1364566" cy="111603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709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Tm="4936">
        <p:fade/>
      </p:transition>
    </mc:Fallback>
  </mc:AlternateContent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287</TotalTime>
  <Words>205</Words>
  <Application>Microsoft Office PowerPoint</Application>
  <PresentationFormat>Široki zaslon</PresentationFormat>
  <Paragraphs>23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5" baseType="lpstr">
      <vt:lpstr>Arial</vt:lpstr>
      <vt:lpstr>Cooper Black</vt:lpstr>
      <vt:lpstr>Copperplate Gothic Bold</vt:lpstr>
      <vt:lpstr>Freestyle Script</vt:lpstr>
      <vt:lpstr>Trebuchet MS</vt:lpstr>
      <vt:lpstr>Wingdings</vt:lpstr>
      <vt:lpstr>Wingdings 3</vt:lpstr>
      <vt:lpstr>Faseta</vt:lpstr>
      <vt:lpstr>   MEDICINAL HERBS                              </vt:lpstr>
      <vt:lpstr>      What is st. John’s wort?</vt:lpstr>
      <vt:lpstr>PowerPoint prezentacija</vt:lpstr>
      <vt:lpstr>                        What is it used for?</vt:lpstr>
      <vt:lpstr>        How do we use st. John’s wort?</vt:lpstr>
      <vt:lpstr>SOURCES  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Medicinal herbs</dc:title>
  <dc:creator>Boris</dc:creator>
  <cp:lastModifiedBy>Marijana Buljan</cp:lastModifiedBy>
  <cp:revision>32</cp:revision>
  <dcterms:created xsi:type="dcterms:W3CDTF">2023-09-13T15:03:24Z</dcterms:created>
  <dcterms:modified xsi:type="dcterms:W3CDTF">2023-10-17T16:30:14Z</dcterms:modified>
</cp:coreProperties>
</file>