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9DAB5C-F5AB-A535-6540-DB77DEA934D2}" v="3683" dt="2020-10-03T20:42:59.651"/>
    <p1510:client id="{14FF8FC9-0943-858C-438E-595965040705}" v="11" dt="2020-09-28T16:47:48.785"/>
    <p1510:client id="{8CF2BB36-B439-4C77-A151-01DB68C381EB}" v="132" dt="2020-09-28T16:38:53.937"/>
    <p1510:client id="{BC26D26A-FAE3-8C74-2A57-0464F63E3829}" v="1370" dt="2020-10-06T18:36:35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545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37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60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906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25400" ty="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203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3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89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1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75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6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658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9974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2">
            <a:extLst>
              <a:ext uri="{FF2B5EF4-FFF2-40B4-BE49-F238E27FC236}">
                <a16:creationId xmlns:a16="http://schemas.microsoft.com/office/drawing/2014/main" id="{B74E7B73-8ABA-40AB-BB99-45FBA50AC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276" y="640080"/>
            <a:ext cx="4973818" cy="3034857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Illyrian iris </a:t>
            </a:r>
            <a:r>
              <a:rPr lang="en-US">
                <a:solidFill>
                  <a:schemeClr val="tx1"/>
                </a:solidFill>
                <a:ea typeface="+mj-lt"/>
                <a:cs typeface="+mj-lt"/>
              </a:rPr>
              <a:t>ع˖⁺୭ croatian national flower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921" y="3849539"/>
            <a:ext cx="4969173" cy="2359417"/>
          </a:xfrm>
        </p:spPr>
        <p:txBody>
          <a:bodyPr anchor="t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Cvita</a:t>
            </a:r>
            <a:r>
              <a:rPr lang="en-US">
                <a:solidFill>
                  <a:schemeClr val="tx1"/>
                </a:solidFill>
              </a:rPr>
              <a:t> Grubišić 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✩•̩̩͙*ೃ</a:t>
            </a:r>
            <a:endParaRPr lang="en-US">
              <a:solidFill>
                <a:schemeClr val="tx1"/>
              </a:solidFill>
            </a:endParaRPr>
          </a:p>
          <a:p>
            <a:pPr algn="r"/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◣</a:t>
            </a:r>
            <a:r>
              <a:rPr lang="en-US">
                <a:solidFill>
                  <a:schemeClr val="tx1"/>
                </a:solidFill>
              </a:rPr>
              <a:t> 7.b. </a:t>
            </a:r>
            <a:r>
              <a:rPr lang="en-US">
                <a:solidFill>
                  <a:schemeClr val="tx1"/>
                </a:solidFill>
                <a:ea typeface="+mn-lt"/>
                <a:cs typeface="+mn-lt"/>
              </a:rPr>
              <a:t>◥</a:t>
            </a:r>
          </a:p>
        </p:txBody>
      </p:sp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0471A781-0B22-42FB-BB57-A0083526E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09" y="3765314"/>
            <a:ext cx="46634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6">
            <a:extLst>
              <a:ext uri="{FF2B5EF4-FFF2-40B4-BE49-F238E27FC236}">
                <a16:creationId xmlns:a16="http://schemas.microsoft.com/office/drawing/2014/main" id="{AA9363F1-77E7-402C-A132-1CCA0E3A0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88CF3798-6FD2-4304-BD0B-426DD7641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0F4F4B8D-2943-4AAE-96DA-AFD37F976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677" y="484068"/>
            <a:ext cx="2503170" cy="33375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78048FF-4481-45D1-BBF7-456545D5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0749A5-31C3-4A2C-9B71-497FD947C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1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76C5C9-89A0-4563-9584-C259D43A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75CED8-21CD-48BE-A290-262A51C6C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563" y="4321464"/>
            <a:ext cx="1532831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C1277-124C-4BBB-8997-E00C3F84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/>
              <a:t>Irises in the bible </a:t>
            </a:r>
            <a:r>
              <a:rPr lang="en-US">
                <a:ea typeface="+mj-lt"/>
                <a:cs typeface="+mj-lt"/>
              </a:rPr>
              <a:t>༄</a:t>
            </a:r>
            <a:endParaRPr lang="en-US"/>
          </a:p>
        </p:txBody>
      </p:sp>
      <p:pic>
        <p:nvPicPr>
          <p:cNvPr id="15" name="Picture 15" descr="A child standing in front of a mountain&#10;&#10;Description automatically generated">
            <a:extLst>
              <a:ext uri="{FF2B5EF4-FFF2-40B4-BE49-F238E27FC236}">
                <a16:creationId xmlns:a16="http://schemas.microsoft.com/office/drawing/2014/main" id="{55BAA89E-A652-4CAE-B7BE-479800B8B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99" r="14873" b="1"/>
          <a:stretch/>
        </p:blipFill>
        <p:spPr>
          <a:xfrm>
            <a:off x="1024128" y="2386051"/>
            <a:ext cx="3149870" cy="34488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1E3D-782C-4C90-89D2-1479CC1D2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733" y="2286000"/>
            <a:ext cx="6104467" cy="4023360"/>
          </a:xfrm>
        </p:spPr>
        <p:txBody>
          <a:bodyPr vert="horz" lIns="45720" tIns="45720" rIns="45720" bIns="45720" rtlCol="0" anchor="t">
            <a:normAutofit fontScale="92500" lnSpcReduction="20000"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</a:t>
            </a:r>
            <a:r>
              <a:rPr lang="en-US" sz="2800"/>
              <a:t>along with white lily, irises are dedicated to Virgin Mary since one of it's meanings is purity</a:t>
            </a:r>
            <a:endParaRPr lang="en-US" sz="2800" dirty="0"/>
          </a:p>
          <a:p>
            <a:pPr>
              <a:buFont typeface="Courier New" panose="020B0602020104020603" pitchFamily="34" charset="0"/>
              <a:buChar char="o"/>
            </a:pPr>
            <a:r>
              <a:rPr lang="en-US" sz="2800" dirty="0"/>
              <a:t> </a:t>
            </a:r>
            <a:r>
              <a:rPr lang="en-US" sz="2800"/>
              <a:t>other meanings of irises are wisdom, hope, trust, valor, royalty, passion, faith</a:t>
            </a:r>
            <a:endParaRPr lang="en-US" sz="2800" dirty="0"/>
          </a:p>
          <a:p>
            <a:pPr>
              <a:buFont typeface="Courier New" panose="020B0602020104020603" pitchFamily="34" charset="0"/>
              <a:buChar char="o"/>
            </a:pPr>
            <a:r>
              <a:rPr lang="en-US" sz="2800" dirty="0"/>
              <a:t> </a:t>
            </a:r>
            <a:r>
              <a:rPr lang="en-US" sz="2800"/>
              <a:t>sometimes </a:t>
            </a:r>
            <a:r>
              <a:rPr lang="en-US" sz="2800">
                <a:ea typeface="+mn-lt"/>
                <a:cs typeface="+mn-lt"/>
              </a:rPr>
              <a:t>associated with Passion of Christ and the Resurrection, since they bloom around Easter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800"/>
              <a:t> the first Christian king of France, Clovis, made it the national flower and the flower of victory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46926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36554E-B95F-4DA7-B5A7-C04F78314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indoor, sitting, toy, little&#10;&#10;Description automatically generated">
            <a:extLst>
              <a:ext uri="{FF2B5EF4-FFF2-40B4-BE49-F238E27FC236}">
                <a16:creationId xmlns:a16="http://schemas.microsoft.com/office/drawing/2014/main" id="{46308E09-5B58-4BBE-AAE5-CD3E5C12E4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12814" r="-1" b="30922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4BB2DA-A409-40F0-B82F-0946F67C2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9600" spc="100">
                <a:ea typeface="+mj-lt"/>
                <a:cs typeface="+mj-lt"/>
              </a:rPr>
              <a:t>✧</a:t>
            </a:r>
            <a:r>
              <a:rPr lang="en-US" sz="9600" spc="100">
                <a:solidFill>
                  <a:schemeClr val="bg1"/>
                </a:solidFill>
              </a:rPr>
              <a:t>Th</a:t>
            </a:r>
            <a:r>
              <a:rPr lang="en-US" sz="9600" spc="100">
                <a:solidFill>
                  <a:schemeClr val="bg1"/>
                </a:solidFill>
                <a:ea typeface="+mj-lt"/>
                <a:cs typeface="+mj-lt"/>
              </a:rPr>
              <a:t>É </a:t>
            </a:r>
            <a:br>
              <a:rPr lang="en-US" sz="9600" spc="100" dirty="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US" sz="9600" spc="100">
                <a:solidFill>
                  <a:schemeClr val="bg1"/>
                </a:solidFill>
                <a:ea typeface="+mj-lt"/>
                <a:cs typeface="+mj-lt"/>
              </a:rPr>
              <a:t>end</a:t>
            </a:r>
            <a:r>
              <a:rPr lang="en-US" sz="9600" spc="100">
                <a:ea typeface="+mj-lt"/>
                <a:cs typeface="+mj-lt"/>
              </a:rPr>
              <a:t>✧</a:t>
            </a:r>
            <a:endParaRPr lang="en-US" sz="9600" spc="100">
              <a:solidFill>
                <a:schemeClr val="bg1"/>
              </a:solidFill>
              <a:ea typeface="+mj-lt"/>
              <a:cs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D2264-13EB-4804-B306-5EC1D4BD6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1371" y="643467"/>
            <a:ext cx="6574112" cy="5571066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8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D25E-B5EE-4C97-B38C-BF50C766D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93BE2-847E-41B7-BD20-AEBEFC36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en-US" dirty="0"/>
              <a:t>The basics </a:t>
            </a:r>
            <a:r>
              <a:rPr lang="en-US" dirty="0">
                <a:ea typeface="+mj-lt"/>
                <a:cs typeface="+mj-lt"/>
              </a:rPr>
              <a:t>◃ ۪۪۫۫ ༄ ˑ</a:t>
            </a:r>
            <a:endParaRPr lang="en-US" dirty="0"/>
          </a:p>
        </p:txBody>
      </p:sp>
      <p:pic>
        <p:nvPicPr>
          <p:cNvPr id="4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A0CA5F10-8A25-4A84-9AF2-BF4C95400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549" y="484632"/>
            <a:ext cx="2432349" cy="35119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A846E7-9226-4B40-BF63-DB74F520A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5766" y="484632"/>
            <a:ext cx="804672" cy="351194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632D38B-E1C4-4375-A7F8-D8E40F93E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FEA7B-4A71-47FF-B7E3-14CF7FE1A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7150" y="4150596"/>
            <a:ext cx="477182" cy="22318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A9A3AD5F-A732-46B8-8786-DE7CB5162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24" y="4150596"/>
            <a:ext cx="1732933" cy="22318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AD6AF-893E-46E4-A60D-91E54E66F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728" y="2286000"/>
            <a:ext cx="5740739" cy="4023360"/>
          </a:xfrm>
        </p:spPr>
        <p:txBody>
          <a:bodyPr vert="horz" lIns="45720" tIns="45720" rIns="45720" bIns="45720" rtlCol="0" anchor="t">
            <a:normAutofit fontScale="92500" lnSpcReduction="10000"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</a:t>
            </a:r>
            <a:r>
              <a:rPr lang="en-US" sz="2800" dirty="0"/>
              <a:t>from the iris family (Iridaceae)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800" dirty="0"/>
              <a:t> a perennial plant (lives more than two years)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800" dirty="0"/>
              <a:t> native in Southeastern Europe, mostly found in the ancient region of Illyria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800" dirty="0"/>
              <a:t> can be found growing wild in modern Slovenia, Dalmatia, Albania, Kosovo, Bosnia and Herzegovina, Montenegro, parts of Serbia and North Macedonia</a:t>
            </a:r>
          </a:p>
          <a:p>
            <a:pPr>
              <a:buFont typeface="Courier New" panose="020B0602020104020603" pitchFamily="34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500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5A36F-EBD1-40BC-9F50-FC9A6827A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-ˋˏ✄ </a:t>
            </a:r>
            <a:r>
              <a:rPr lang="en-US" dirty="0"/>
              <a:t>-----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341D-5F3E-42A0-93F9-7443A7D0F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754880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</a:t>
            </a:r>
            <a:r>
              <a:rPr lang="en-US" sz="2400" dirty="0"/>
              <a:t>in Latin known as </a:t>
            </a:r>
            <a:r>
              <a:rPr lang="en-US" sz="2400" i="1" dirty="0"/>
              <a:t>Iris </a:t>
            </a:r>
            <a:r>
              <a:rPr lang="en-US" sz="2400" i="1" dirty="0" err="1"/>
              <a:t>illyrica</a:t>
            </a:r>
            <a:r>
              <a:rPr lang="en-US" sz="2400" dirty="0"/>
              <a:t> 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grows up to 40 centimeters in height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bloom</a:t>
            </a:r>
            <a:r>
              <a:rPr lang="hr-HR" sz="2400" dirty="0"/>
              <a:t>s</a:t>
            </a:r>
            <a:r>
              <a:rPr lang="en-US" sz="2400" dirty="0"/>
              <a:t> during May and June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rarely produces seeds and if it does, their number is usually around ten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the said seeds rip out in autumn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often treated as the subspecies of Dalmatian iris (</a:t>
            </a:r>
            <a:r>
              <a:rPr lang="en-US" sz="2400" i="1" dirty="0"/>
              <a:t>Iris pallida</a:t>
            </a:r>
            <a:r>
              <a:rPr lang="en-US" sz="2400" dirty="0"/>
              <a:t>) </a:t>
            </a:r>
          </a:p>
        </p:txBody>
      </p:sp>
      <p:pic>
        <p:nvPicPr>
          <p:cNvPr id="5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1AB97EA4-A81B-4C56-935C-536AE3730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2" y="2791664"/>
            <a:ext cx="4526278" cy="301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2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B90E-8144-4C8C-AA7E-6626AFD39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⚘</a:t>
            </a:r>
            <a:r>
              <a:rPr lang="en-US" dirty="0"/>
              <a:t> Iris as </a:t>
            </a:r>
            <a:r>
              <a:rPr lang="en-US" dirty="0" err="1"/>
              <a:t>croatian</a:t>
            </a:r>
            <a:r>
              <a:rPr lang="en-US" dirty="0"/>
              <a:t> national flower</a:t>
            </a:r>
            <a:r>
              <a:rPr lang="en-US" dirty="0">
                <a:ea typeface="+mj-lt"/>
                <a:cs typeface="+mj-lt"/>
              </a:rPr>
              <a:t> ⚘</a:t>
            </a:r>
            <a:endParaRPr lang="en-US" dirty="0"/>
          </a:p>
        </p:txBody>
      </p:sp>
      <p:pic>
        <p:nvPicPr>
          <p:cNvPr id="4" name="Picture 4" descr="A close up of a purple flower&#10;&#10;Description automatically generated">
            <a:extLst>
              <a:ext uri="{FF2B5EF4-FFF2-40B4-BE49-F238E27FC236}">
                <a16:creationId xmlns:a16="http://schemas.microsoft.com/office/drawing/2014/main" id="{B820DB31-EC23-45EB-AC7A-646FB07B5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68" r="-1" b="25538"/>
          <a:stretch/>
        </p:blipFill>
        <p:spPr>
          <a:xfrm>
            <a:off x="484632" y="484632"/>
            <a:ext cx="4495806" cy="3511948"/>
          </a:xfrm>
          <a:prstGeom prst="rect">
            <a:avLst/>
          </a:prstGeom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97015F82-19C1-431C-9E19-9CAB4728F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1">
            <a:extLst>
              <a:ext uri="{FF2B5EF4-FFF2-40B4-BE49-F238E27FC236}">
                <a16:creationId xmlns:a16="http://schemas.microsoft.com/office/drawing/2014/main" id="{2E0083CB-601C-4BA4-9047-A7C5E7F7D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775" y="4150596"/>
            <a:ext cx="1038557" cy="2231807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nk flower on a plant&#10;&#10;Description automatically generated">
            <a:extLst>
              <a:ext uri="{FF2B5EF4-FFF2-40B4-BE49-F238E27FC236}">
                <a16:creationId xmlns:a16="http://schemas.microsoft.com/office/drawing/2014/main" id="{E2D15C45-802F-49A2-9C1A-7229DECE9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" r="3" b="3"/>
          <a:stretch/>
        </p:blipFill>
        <p:spPr>
          <a:xfrm>
            <a:off x="1688924" y="4150596"/>
            <a:ext cx="3291514" cy="22318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4B399-10E2-42A4-8A85-7DB753E6F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1728" y="2286000"/>
            <a:ext cx="5740739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</a:t>
            </a:r>
            <a:r>
              <a:rPr lang="en-US" sz="2800" dirty="0"/>
              <a:t>became Croatian national flower back in 2000.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800" dirty="0"/>
              <a:t> twelve iris species existing in Croatia: </a:t>
            </a:r>
            <a:r>
              <a:rPr lang="hr-HR" sz="2800" dirty="0"/>
              <a:t>C</a:t>
            </a:r>
            <a:r>
              <a:rPr lang="en-US" sz="2800" dirty="0" err="1"/>
              <a:t>roatian</a:t>
            </a:r>
            <a:r>
              <a:rPr lang="en-US" sz="2800" dirty="0"/>
              <a:t> iris or bearded iris (</a:t>
            </a:r>
            <a:r>
              <a:rPr lang="en-US" sz="2800" i="1" dirty="0"/>
              <a:t>Iris </a:t>
            </a:r>
            <a:r>
              <a:rPr lang="en-US" sz="2800" i="1" dirty="0" err="1"/>
              <a:t>croatica</a:t>
            </a:r>
            <a:r>
              <a:rPr lang="en-US" sz="2800" dirty="0"/>
              <a:t>), </a:t>
            </a:r>
            <a:r>
              <a:rPr lang="en-US" sz="2800" i="1" dirty="0"/>
              <a:t>Iris </a:t>
            </a:r>
            <a:r>
              <a:rPr lang="en-US" sz="2800" i="1" dirty="0" err="1"/>
              <a:t>adriatica</a:t>
            </a:r>
            <a:r>
              <a:rPr lang="en-US" sz="2800" dirty="0"/>
              <a:t>, </a:t>
            </a:r>
            <a:r>
              <a:rPr lang="hr-HR" sz="2800" dirty="0"/>
              <a:t>I</a:t>
            </a:r>
            <a:r>
              <a:rPr lang="en-US" sz="2800" dirty="0" err="1"/>
              <a:t>llyrian</a:t>
            </a:r>
            <a:r>
              <a:rPr lang="en-US" sz="2800" dirty="0"/>
              <a:t> iris (</a:t>
            </a:r>
            <a:r>
              <a:rPr lang="en-US" sz="2800" i="1" dirty="0"/>
              <a:t>Iris </a:t>
            </a:r>
            <a:r>
              <a:rPr lang="en-US" sz="2800" i="1" dirty="0" err="1"/>
              <a:t>illyrica</a:t>
            </a:r>
            <a:r>
              <a:rPr lang="en-US" sz="2800" dirty="0"/>
              <a:t>), southern </a:t>
            </a:r>
            <a:r>
              <a:rPr lang="en-US" sz="2800" dirty="0" err="1"/>
              <a:t>adriatic</a:t>
            </a:r>
            <a:r>
              <a:rPr lang="en-US" sz="2800" dirty="0"/>
              <a:t> iris (</a:t>
            </a:r>
            <a:r>
              <a:rPr lang="en-US" sz="2800" i="1" dirty="0">
                <a:ea typeface="+mn-lt"/>
                <a:cs typeface="+mn-lt"/>
              </a:rPr>
              <a:t>Iris </a:t>
            </a:r>
            <a:r>
              <a:rPr lang="en-US" sz="2800" i="1" dirty="0" err="1">
                <a:ea typeface="+mn-lt"/>
                <a:cs typeface="+mn-lt"/>
              </a:rPr>
              <a:t>pseudopallida</a:t>
            </a:r>
            <a:r>
              <a:rPr lang="en-US" sz="2800" i="1" dirty="0">
                <a:ea typeface="+mn-lt"/>
                <a:cs typeface="+mn-lt"/>
              </a:rPr>
              <a:t>) </a:t>
            </a:r>
            <a:r>
              <a:rPr lang="en-US" sz="2800" dirty="0">
                <a:ea typeface="+mn-lt"/>
                <a:cs typeface="+mn-lt"/>
              </a:rPr>
              <a:t>etc.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800" dirty="0"/>
              <a:t> most of Croatian iris species are endemic</a:t>
            </a:r>
          </a:p>
          <a:p>
            <a:pPr>
              <a:buFont typeface="Courier New" panose="020B0602020104020603" pitchFamily="34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3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7FCF-BECD-4EF1-90FD-27996520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/>
              <a:t>Iris in history </a:t>
            </a:r>
            <a:r>
              <a:rPr lang="en-US">
                <a:ea typeface="+mj-lt"/>
                <a:cs typeface="+mj-lt"/>
              </a:rPr>
              <a:t>⊰⊰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1C0D6-E070-4196-AE28-C3EDACD4C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45720" tIns="45720" rIns="45720" bIns="45720" rtlCol="0" anchor="t">
            <a:normAutofit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Illyrians (later Romans) considered irises medical herbs, used as relief of headaches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symbol of royal power and god's protection in many cultures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ancient Greek goddess of the rainbow Iris  made irises grow in the places where rainbows end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</a:t>
            </a:r>
            <a:r>
              <a:rPr lang="en-US" dirty="0" err="1"/>
              <a:t>phar</a:t>
            </a:r>
            <a:r>
              <a:rPr lang="hr-HR" dirty="0"/>
              <a:t>a</a:t>
            </a:r>
            <a:r>
              <a:rPr lang="en-US" dirty="0"/>
              <a:t>on Thutmose III. had iris flowers drawn on his palace's walls 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Croatian name for iris originate</a:t>
            </a:r>
            <a:r>
              <a:rPr lang="hr-HR" dirty="0"/>
              <a:t>s</a:t>
            </a:r>
            <a:r>
              <a:rPr lang="en-US" dirty="0"/>
              <a:t> from the Slavic god Perun and his wife </a:t>
            </a:r>
            <a:r>
              <a:rPr lang="en-US" dirty="0" err="1"/>
              <a:t>Peruna</a:t>
            </a:r>
            <a:r>
              <a:rPr lang="en-US" dirty="0"/>
              <a:t>/</a:t>
            </a:r>
            <a:r>
              <a:rPr lang="en-US" dirty="0" err="1"/>
              <a:t>Perunitsa</a:t>
            </a:r>
            <a:endParaRPr lang="en-US" dirty="0"/>
          </a:p>
        </p:txBody>
      </p:sp>
      <p:pic>
        <p:nvPicPr>
          <p:cNvPr id="6" name="Picture 6" descr="A purple flower in a field&#10;&#10;Description automatically generated">
            <a:extLst>
              <a:ext uri="{FF2B5EF4-FFF2-40B4-BE49-F238E27FC236}">
                <a16:creationId xmlns:a16="http://schemas.microsoft.com/office/drawing/2014/main" id="{B35803B3-CD6D-49F1-9BB3-17D9DB313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67" r="23579" b="-1"/>
          <a:stretch/>
        </p:blipFill>
        <p:spPr>
          <a:xfrm>
            <a:off x="7552267" y="640080"/>
            <a:ext cx="399965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5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close up of a horse&#10;&#10;Description automatically generated">
            <a:extLst>
              <a:ext uri="{FF2B5EF4-FFF2-40B4-BE49-F238E27FC236}">
                <a16:creationId xmlns:a16="http://schemas.microsoft.com/office/drawing/2014/main" id="{6844822E-E452-4F46-A922-3B4F62873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9620" r="-1" b="6715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85D075-21BE-42CE-804A-86801854C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en-US"/>
              <a:t>Perun,the slavic god of thunder </a:t>
            </a:r>
            <a:r>
              <a:rPr lang="en-US">
                <a:ea typeface="+mj-lt"/>
                <a:cs typeface="+mj-lt"/>
              </a:rPr>
              <a:t>༺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74D85-3054-42FC-ADE8-7B5638368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</a:t>
            </a:r>
            <a:r>
              <a:rPr lang="en-US" sz="2400" dirty="0"/>
              <a:t>god of the sky, thunder, lightning, storms, rains, law, war, fertility and oak trees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married to Peruna/Perunitsa, the daughter of Diviya (goddess of the moon) and Dy (god of the starry night and thunder)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Peruna's/Perunitsa's actual name is Diva/Dodola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it was believed that where Perun's thunder lands, an iris grows, each time in a different color</a:t>
            </a:r>
          </a:p>
          <a:p>
            <a:pPr>
              <a:buFont typeface="Courier New" panose="020B0602020104020603" pitchFamily="34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465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, bird, building, standing&#10;&#10;Description automatically generated">
            <a:extLst>
              <a:ext uri="{FF2B5EF4-FFF2-40B4-BE49-F238E27FC236}">
                <a16:creationId xmlns:a16="http://schemas.microsoft.com/office/drawing/2014/main" id="{8467C3F6-0687-4E9E-BA5B-01D5A6B48D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l="669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0A6017-AAF6-4579-8F88-5EECC251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en-US"/>
              <a:t>Iris, the greek goddess of rainbow </a:t>
            </a:r>
            <a:r>
              <a:rPr lang="en-US">
                <a:ea typeface="+mj-lt"/>
                <a:cs typeface="+mj-lt"/>
              </a:rPr>
              <a:t>┉༝✧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2828E-B378-48E8-8D6B-1BC316E2A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</a:t>
            </a:r>
            <a:r>
              <a:rPr lang="en-US" sz="2400" dirty="0"/>
              <a:t>goddess of rainbow and a messenger of Olympian gods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daughter of </a:t>
            </a:r>
            <a:r>
              <a:rPr lang="en-US" sz="2400" dirty="0" err="1"/>
              <a:t>Thaumas</a:t>
            </a:r>
            <a:r>
              <a:rPr lang="en-US" sz="2400" dirty="0"/>
              <a:t> (sea god) and Oceanid Electra and sister of Aello and Ocypete (the Harpies)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married to Zephyrus (god of the west wind)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irises grow where rainbows end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irises were actually named after her</a:t>
            </a:r>
          </a:p>
          <a:p>
            <a:pPr>
              <a:buFont typeface="Courier New" panose="020B0602020104020603" pitchFamily="34" charset="0"/>
              <a:buChar char="o"/>
            </a:pPr>
            <a:endParaRPr lang="en-US" sz="2400" dirty="0"/>
          </a:p>
          <a:p>
            <a:pPr>
              <a:buFont typeface="Courier New" panose="020B0602020104020603" pitchFamily="34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7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close up of a bird&#10;&#10;Description automatically generated">
            <a:extLst>
              <a:ext uri="{FF2B5EF4-FFF2-40B4-BE49-F238E27FC236}">
                <a16:creationId xmlns:a16="http://schemas.microsoft.com/office/drawing/2014/main" id="{4B1C5EB3-B280-44EE-85EA-F6CF3B20E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12806" r="-1" b="2902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8662FA-EBAE-44E9-8F06-DE2E112D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The harpies, </a:t>
            </a:r>
            <a:r>
              <a:rPr lang="en-US" dirty="0" err="1"/>
              <a:t>aello</a:t>
            </a:r>
            <a:r>
              <a:rPr lang="en-US" dirty="0"/>
              <a:t> and </a:t>
            </a:r>
            <a:r>
              <a:rPr lang="en-US" dirty="0" err="1"/>
              <a:t>ocypete</a:t>
            </a:r>
            <a:r>
              <a:rPr lang="en-US" dirty="0"/>
              <a:t> </a:t>
            </a:r>
            <a:r>
              <a:rPr lang="en-US" dirty="0">
                <a:ea typeface="+mj-lt"/>
                <a:cs typeface="+mj-lt"/>
              </a:rPr>
              <a:t>◥</a:t>
            </a:r>
            <a:endParaRPr lang="en-US">
              <a:ea typeface="+mj-lt"/>
              <a:cs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D861-E323-4272-B045-53333C723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dirty="0"/>
              <a:t> </a:t>
            </a:r>
            <a:r>
              <a:rPr lang="en-US" sz="2400" dirty="0"/>
              <a:t>half women half bird, described as ugly and pale, always hungry and long claws on their hands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daughters of </a:t>
            </a:r>
            <a:r>
              <a:rPr lang="en-US" sz="2400" dirty="0" err="1"/>
              <a:t>Thaumas</a:t>
            </a:r>
            <a:r>
              <a:rPr lang="en-US" sz="2400" dirty="0">
                <a:ea typeface="+mn-lt"/>
                <a:cs typeface="+mn-lt"/>
              </a:rPr>
              <a:t> (sea god) and Oceanid Electra and sisters of Iris (goddess of rainbow)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known as ''ministers of the </a:t>
            </a:r>
            <a:r>
              <a:rPr lang="en-US" sz="2400" dirty="0" err="1"/>
              <a:t>Thunderer</a:t>
            </a:r>
            <a:r>
              <a:rPr lang="en-US" sz="2400" dirty="0"/>
              <a:t> (Zeus)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would steal food from evildoers and capture them, taking them to the Erinyes (who will punish them for their crimes)</a:t>
            </a:r>
          </a:p>
        </p:txBody>
      </p:sp>
    </p:spTree>
    <p:extLst>
      <p:ext uri="{BB962C8B-B14F-4D97-AF65-F5344CB8AC3E}">
        <p14:creationId xmlns:p14="http://schemas.microsoft.com/office/powerpoint/2010/main" val="41535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text, book, indoor, person&#10;&#10;Description automatically generated">
            <a:extLst>
              <a:ext uri="{FF2B5EF4-FFF2-40B4-BE49-F238E27FC236}">
                <a16:creationId xmlns:a16="http://schemas.microsoft.com/office/drawing/2014/main" id="{668EF300-E1E2-4D45-B0E0-20EF255F5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l="9739" r="1395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25A3ED-E308-404A-94BE-18DEC8E5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Sigyn, the </a:t>
            </a:r>
            <a:r>
              <a:rPr lang="en-US" dirty="0" err="1"/>
              <a:t>nordic</a:t>
            </a:r>
            <a:r>
              <a:rPr lang="en-US" dirty="0"/>
              <a:t> goddess of victory </a:t>
            </a:r>
            <a:r>
              <a:rPr lang="en-US" dirty="0" err="1">
                <a:ea typeface="+mj-lt"/>
                <a:cs typeface="+mj-lt"/>
              </a:rPr>
              <a:t>তত</a:t>
            </a:r>
            <a:endParaRPr lang="en-US" err="1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890CA-3959-4793-9CA8-46C69D7A9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buFont typeface="Courier New" panose="020B0602020104020603" pitchFamily="34" charset="0"/>
              <a:buChar char="o"/>
            </a:pPr>
            <a:r>
              <a:rPr lang="en-US" sz="2400" dirty="0"/>
              <a:t> goddess of victory and a member of principle pantheon of Nordic gods (</a:t>
            </a:r>
            <a:r>
              <a:rPr lang="en-US" sz="2400" dirty="0" err="1">
                <a:latin typeface="TW Cen MT"/>
              </a:rPr>
              <a:t>Æsir</a:t>
            </a:r>
            <a:r>
              <a:rPr lang="en-US" sz="2400" dirty="0">
                <a:latin typeface="TW Cen MT"/>
              </a:rPr>
              <a:t>)</a:t>
            </a:r>
            <a:endParaRPr lang="en-US" sz="2400" dirty="0">
              <a:latin typeface="TW Cen MT"/>
              <a:ea typeface="+mn-lt"/>
              <a:cs typeface="+mn-lt"/>
            </a:endParaRP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>
                <a:latin typeface="TW Cen MT"/>
              </a:rPr>
              <a:t> wife of Loki (god of trickery) and mother of Nari and V</a:t>
            </a:r>
            <a:r>
              <a:rPr lang="en-US" sz="2400" dirty="0">
                <a:latin typeface="TW Cen MT"/>
                <a:ea typeface="+mn-lt"/>
                <a:cs typeface="+mn-lt"/>
              </a:rPr>
              <a:t>áli</a:t>
            </a:r>
            <a:endParaRPr lang="en-US" sz="2400" dirty="0">
              <a:latin typeface="TW Cen MT"/>
            </a:endParaRP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>
                <a:latin typeface="TW Cen MT"/>
              </a:rPr>
              <a:t> underrated and not known compared to her husband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>
                <a:latin typeface="TW Cen MT"/>
              </a:rPr>
              <a:t> not much is known about her</a:t>
            </a:r>
          </a:p>
          <a:p>
            <a:pPr>
              <a:buFont typeface="Courier New" panose="020B0602020104020603" pitchFamily="34" charset="0"/>
              <a:buChar char="o"/>
            </a:pPr>
            <a:r>
              <a:rPr lang="en-US" sz="2400" dirty="0">
                <a:latin typeface="TW Cen MT"/>
              </a:rPr>
              <a:t> irises are related to her, with acacias, lilacs, honeysuckles, </a:t>
            </a:r>
            <a:r>
              <a:rPr lang="en-US" sz="2400" dirty="0">
                <a:ea typeface="+mn-lt"/>
                <a:cs typeface="+mn-lt"/>
              </a:rPr>
              <a:t>cyclamen, mimosa</a:t>
            </a:r>
          </a:p>
          <a:p>
            <a:endParaRPr lang="en-US" sz="2400" dirty="0">
              <a:latin typeface="TW Cen MT"/>
            </a:endParaRPr>
          </a:p>
          <a:p>
            <a:endParaRPr lang="en-US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518119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683</Words>
  <Application>Microsoft Office PowerPoint</Application>
  <PresentationFormat>Široki zaslon</PresentationFormat>
  <Paragraphs>53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7" baseType="lpstr">
      <vt:lpstr>Courier New</vt:lpstr>
      <vt:lpstr>TW Cen MT</vt:lpstr>
      <vt:lpstr>TW Cen MT</vt:lpstr>
      <vt:lpstr>Tw Cen MT Condensed</vt:lpstr>
      <vt:lpstr>Wingdings 3</vt:lpstr>
      <vt:lpstr>Integral</vt:lpstr>
      <vt:lpstr>Illyrian iris ع˖⁺୭ croatian national flower</vt:lpstr>
      <vt:lpstr>The basics ◃ ۪۪۫۫ ༄ ˑ</vt:lpstr>
      <vt:lpstr>-ˋˏ✄ ----- description</vt:lpstr>
      <vt:lpstr>⚘ Iris as croatian national flower ⚘</vt:lpstr>
      <vt:lpstr>Iris in history ⊰⊰</vt:lpstr>
      <vt:lpstr>Perun,the slavic god of thunder ༺</vt:lpstr>
      <vt:lpstr>Iris, the greek goddess of rainbow ┉༝✧</vt:lpstr>
      <vt:lpstr>The harpies, aello and ocypete ◥</vt:lpstr>
      <vt:lpstr>Sigyn, the nordic goddess of victory তত</vt:lpstr>
      <vt:lpstr>Irises in the bible ༄</vt:lpstr>
      <vt:lpstr>✧ThÉ  end✧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Marijana Buljan</cp:lastModifiedBy>
  <cp:revision>1000</cp:revision>
  <dcterms:created xsi:type="dcterms:W3CDTF">2020-09-28T15:50:34Z</dcterms:created>
  <dcterms:modified xsi:type="dcterms:W3CDTF">2020-10-11T05:51:58Z</dcterms:modified>
</cp:coreProperties>
</file>