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66" r:id="rId5"/>
    <p:sldId id="262" r:id="rId6"/>
    <p:sldId id="261" r:id="rId7"/>
    <p:sldId id="263" r:id="rId8"/>
    <p:sldId id="264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8603FDC-E32A-4AB5-989C-0864C3EAD2B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59" d="100"/>
          <a:sy n="59" d="100"/>
        </p:scale>
        <p:origin x="42" y="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205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268B-8AC2-4239-8FAF-7C144C210720}" type="datetimeFigureOut">
              <a:rPr lang="hr-HR" smtClean="0"/>
              <a:t>28.9.2017.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A2C8-71FC-43D0-BD87-0547616971F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D8362-6D63-40AC-BAA9-90C3AE6D5875}" type="datetimeFigureOut">
              <a:rPr lang="hr-HR" smtClean="0"/>
              <a:t>28.9.2017.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9446-6953-447E-A4E3-E7CFBF87004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da3"/>
          <p:cNvSpPr/>
          <p:nvPr/>
        </p:nvSpPr>
        <p:spPr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5" name="nebo"/>
          <p:cNvSpPr/>
          <p:nvPr/>
        </p:nvSpPr>
        <p:spPr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6" name="voda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voda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ravokutnik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hr-HR" smtClean="0"/>
              <a:t>28.9.2017.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hr-HR" smtClean="0"/>
              <a:t>28.9.2017.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hr-HR" smtClean="0"/>
              <a:t>28.9.2017.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ebo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hr-HR" smtClean="0"/>
              <a:t>28.9.2017.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hr-HR" smtClean="0"/>
              <a:t>28.9.2017.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hr-HR" smtClean="0"/>
              <a:t>28.9.2017.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hr-HR" smtClean="0"/>
              <a:t>28.9.2017.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ebo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hr-HR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hr-HR" smtClean="0"/>
              <a:t>28.9.2017.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hr-HR" smtClean="0"/>
              <a:t>28.9.2017.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hr-HR" smtClean="0"/>
              <a:t>28.9.2017.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ebo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hr-HR" dirty="0"/>
          </a:p>
        </p:txBody>
      </p:sp>
      <p:sp>
        <p:nvSpPr>
          <p:cNvPr id="8" name="voda3"/>
          <p:cNvSpPr/>
          <p:nvPr/>
        </p:nvSpPr>
        <p:spPr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9" name="voda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voda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dirty="0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5586B75A-687E-405C-8A0B-8D00578BA2C3}" type="datetime1">
              <a:rPr lang="hr-HR" smtClean="0"/>
              <a:pPr/>
              <a:t>28.9.2017.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likovni rezultat za siben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3" y="372741"/>
            <a:ext cx="66675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685630" y="3363685"/>
            <a:ext cx="9602789" cy="2035441"/>
          </a:xfrm>
        </p:spPr>
        <p:txBody>
          <a:bodyPr/>
          <a:lstStyle/>
          <a:p>
            <a:pPr algn="ctr" defTabSz="914400">
              <a:spcBef>
                <a:spcPct val="0"/>
              </a:spcBef>
              <a:buNone/>
            </a:pPr>
            <a:r>
              <a:rPr lang="hr-HR" sz="9600" dirty="0"/>
              <a:t>ŠIBENIK</a:t>
            </a:r>
          </a:p>
        </p:txBody>
      </p:sp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hr-HR" sz="7200" dirty="0"/>
              <a:t> </a:t>
            </a:r>
            <a:r>
              <a:rPr lang="hr-HR" sz="7200" dirty="0" err="1"/>
              <a:t>History</a:t>
            </a:r>
            <a:r>
              <a:rPr lang="hr-HR" sz="7200" dirty="0"/>
              <a:t> </a:t>
            </a:r>
            <a:r>
              <a:rPr lang="hr-HR" sz="7200" dirty="0" err="1"/>
              <a:t>of</a:t>
            </a:r>
            <a:r>
              <a:rPr lang="hr-HR" sz="7200" dirty="0"/>
              <a:t> Šibenik</a:t>
            </a:r>
          </a:p>
        </p:txBody>
      </p:sp>
      <p:pic>
        <p:nvPicPr>
          <p:cNvPr id="3074" name="Picture 2" descr="Slikovni rezultat za siben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90" y="1602518"/>
            <a:ext cx="6163582" cy="411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6825342" y="1572768"/>
            <a:ext cx="4963887" cy="5007646"/>
          </a:xfrm>
        </p:spPr>
        <p:txBody>
          <a:bodyPr>
            <a:noAutofit/>
          </a:bodyPr>
          <a:lstStyle/>
          <a:p>
            <a:r>
              <a:rPr lang="hr-HR" sz="2800" dirty="0"/>
              <a:t>Š</a:t>
            </a:r>
            <a:r>
              <a:rPr lang="en-US" sz="2800" dirty="0" err="1"/>
              <a:t>ibenik</a:t>
            </a:r>
            <a:r>
              <a:rPr lang="en-US" sz="2800" dirty="0"/>
              <a:t> stands out from all the Croatian towns on the Adriatic, with its unique position in a picturesque and spacious bay at the mouth of the river Krka</a:t>
            </a:r>
          </a:p>
          <a:p>
            <a:endParaRPr lang="en-US" sz="2800" dirty="0"/>
          </a:p>
          <a:p>
            <a:r>
              <a:rPr lang="hr-HR" sz="2800" dirty="0" err="1"/>
              <a:t>Š</a:t>
            </a:r>
            <a:r>
              <a:rPr lang="en-US" sz="2800" dirty="0" err="1"/>
              <a:t>ibenik</a:t>
            </a:r>
            <a:r>
              <a:rPr lang="en-US" sz="2800" dirty="0"/>
              <a:t> is mentioned for the first time in 1066 in the title of the most important ruler of the Croatian state - King </a:t>
            </a:r>
            <a:r>
              <a:rPr lang="en-US" sz="2800" dirty="0" err="1"/>
              <a:t>Petar</a:t>
            </a:r>
            <a:r>
              <a:rPr lang="en-US" sz="2800" dirty="0"/>
              <a:t> </a:t>
            </a:r>
            <a:r>
              <a:rPr lang="en-US" sz="2800" dirty="0" err="1"/>
              <a:t>Krešimir</a:t>
            </a:r>
            <a:r>
              <a:rPr lang="en-US" sz="2800" dirty="0"/>
              <a:t> IV. </a:t>
            </a:r>
            <a:r>
              <a:rPr lang="hr-HR" sz="2800" dirty="0" err="1"/>
              <a:t>Š</a:t>
            </a:r>
            <a:r>
              <a:rPr lang="en-US" sz="2800" dirty="0" err="1"/>
              <a:t>ibenik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32745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/>
          <p:cNvSpPr txBox="1"/>
          <p:nvPr/>
        </p:nvSpPr>
        <p:spPr>
          <a:xfrm>
            <a:off x="1567543" y="244929"/>
            <a:ext cx="906235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r-HR" sz="7200" dirty="0">
                <a:solidFill>
                  <a:schemeClr val="accent1"/>
                </a:solidFill>
              </a:rPr>
              <a:t>     CATHEDRAL</a:t>
            </a:r>
          </a:p>
        </p:txBody>
      </p:sp>
      <p:pic>
        <p:nvPicPr>
          <p:cNvPr id="2052" name="Picture 4" descr="Slikovni rezultat za sibenik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1" b="13181"/>
          <a:stretch>
            <a:fillRect/>
          </a:stretch>
        </p:blipFill>
        <p:spPr bwMode="auto">
          <a:xfrm>
            <a:off x="179614" y="1334458"/>
            <a:ext cx="6987949" cy="514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Naslov 1"/>
          <p:cNvSpPr>
            <a:spLocks noGrp="1"/>
          </p:cNvSpPr>
          <p:nvPr>
            <p:ph type="title"/>
          </p:nvPr>
        </p:nvSpPr>
        <p:spPr>
          <a:xfrm>
            <a:off x="8066315" y="1416101"/>
            <a:ext cx="3967843" cy="4984699"/>
          </a:xfrm>
        </p:spPr>
        <p:txBody>
          <a:bodyPr>
            <a:normAutofit fontScale="90000"/>
          </a:bodyPr>
          <a:lstStyle/>
          <a:p>
            <a:r>
              <a:rPr lang="hr-HR" sz="2800" dirty="0" err="1"/>
              <a:t>Š</a:t>
            </a:r>
            <a:r>
              <a:rPr lang="en-US" sz="2800" dirty="0" err="1"/>
              <a:t>ibenik</a:t>
            </a:r>
            <a:r>
              <a:rPr lang="en-US" sz="2800" dirty="0"/>
              <a:t> cathedral of S</a:t>
            </a:r>
            <a:r>
              <a:rPr lang="hr-HR" sz="2800" dirty="0" err="1"/>
              <a:t>v.Jakova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The only building in Europe is exclusively of stone</a:t>
            </a:r>
            <a:br>
              <a:rPr lang="en-US" sz="2800" dirty="0"/>
            </a:br>
            <a:r>
              <a:rPr lang="en-US" sz="2800" dirty="0"/>
              <a:t>105 years of construction</a:t>
            </a:r>
            <a:br>
              <a:rPr lang="en-US" sz="2800" dirty="0"/>
            </a:br>
            <a:r>
              <a:rPr lang="en-US" sz="2800" dirty="0"/>
              <a:t>Masters: </a:t>
            </a:r>
            <a:r>
              <a:rPr lang="en-US" sz="2800" dirty="0" err="1"/>
              <a:t>Juraj</a:t>
            </a:r>
            <a:r>
              <a:rPr lang="en-US" sz="2800" dirty="0"/>
              <a:t> </a:t>
            </a:r>
            <a:r>
              <a:rPr lang="en-US" sz="2800" dirty="0" err="1"/>
              <a:t>Dalmatinac</a:t>
            </a:r>
            <a:r>
              <a:rPr lang="en-US" sz="2800" dirty="0"/>
              <a:t> and Nikola </a:t>
            </a:r>
            <a:r>
              <a:rPr lang="en-US" sz="2800" dirty="0" err="1"/>
              <a:t>Firentinac</a:t>
            </a:r>
            <a:br>
              <a:rPr lang="hr-HR" sz="2800" dirty="0"/>
            </a:br>
            <a:br>
              <a:rPr lang="hr-HR" sz="2800" dirty="0"/>
            </a:br>
            <a:r>
              <a:rPr lang="hr-HR" sz="2800" dirty="0" err="1"/>
              <a:t>There</a:t>
            </a:r>
            <a:r>
              <a:rPr lang="hr-HR" sz="2800" dirty="0"/>
              <a:t> </a:t>
            </a:r>
            <a:r>
              <a:rPr lang="hr-HR" sz="2800" dirty="0" err="1"/>
              <a:t>is</a:t>
            </a:r>
            <a:r>
              <a:rPr lang="hr-HR" sz="2800" dirty="0"/>
              <a:t> 71 </a:t>
            </a:r>
            <a:r>
              <a:rPr lang="en-US" sz="2800" dirty="0"/>
              <a:t> realistic portraits of the apses.</a:t>
            </a:r>
            <a:br>
              <a:rPr lang="hr-HR" sz="2800" dirty="0"/>
            </a:b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6188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3641270" y="2710542"/>
            <a:ext cx="5927273" cy="1338943"/>
          </a:xfrm>
        </p:spPr>
        <p:txBody>
          <a:bodyPr>
            <a:noAutofit/>
          </a:bodyPr>
          <a:lstStyle/>
          <a:p>
            <a:r>
              <a:rPr lang="hr-HR" sz="8000" dirty="0"/>
              <a:t>         </a:t>
            </a:r>
            <a:r>
              <a:rPr lang="hr-HR" sz="8800" dirty="0" err="1">
                <a:solidFill>
                  <a:schemeClr val="accent1"/>
                </a:solidFill>
              </a:rPr>
              <a:t>Fortress</a:t>
            </a:r>
            <a:endParaRPr lang="hr-HR" sz="8800" dirty="0">
              <a:solidFill>
                <a:schemeClr val="accent1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7935685" y="1744516"/>
            <a:ext cx="3951515" cy="478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hr-HR" sz="2000" dirty="0">
              <a:solidFill>
                <a:schemeClr val="accent2"/>
              </a:solidFill>
            </a:endParaRPr>
          </a:p>
        </p:txBody>
      </p:sp>
      <p:pic>
        <p:nvPicPr>
          <p:cNvPr id="4100" name="Picture 4" descr="Slikovni rezultat za BARONE TVRĐA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40" y="231240"/>
            <a:ext cx="4644874" cy="248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likovni rezultat za tvrđava sv ivana u sibeni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229" y="139818"/>
            <a:ext cx="473256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likovni rezultat za tvrđava sv mihovila u sibenik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24" y="3787591"/>
            <a:ext cx="4710190" cy="294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likovni rezultat za tvrđava sv nikole u sibenik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229" y="3787591"/>
            <a:ext cx="4732564" cy="294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2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75757" y="310243"/>
            <a:ext cx="7494813" cy="1257300"/>
          </a:xfrm>
        </p:spPr>
        <p:txBody>
          <a:bodyPr>
            <a:normAutofit/>
          </a:bodyPr>
          <a:lstStyle/>
          <a:p>
            <a:r>
              <a:rPr lang="hr-HR" sz="7200" dirty="0"/>
              <a:t> </a:t>
            </a:r>
            <a:r>
              <a:rPr lang="hr-HR" sz="7200" dirty="0" err="1"/>
              <a:t>Fortres</a:t>
            </a:r>
            <a:r>
              <a:rPr lang="hr-HR" sz="7200" dirty="0"/>
              <a:t> </a:t>
            </a:r>
            <a:r>
              <a:rPr lang="hr-HR" sz="7200" dirty="0" err="1"/>
              <a:t>Barone</a:t>
            </a:r>
            <a:r>
              <a:rPr lang="hr-HR" sz="7200" dirty="0"/>
              <a:t>  </a:t>
            </a:r>
          </a:p>
        </p:txBody>
      </p:sp>
      <p:sp>
        <p:nvSpPr>
          <p:cNvPr id="4" name="AutoShape 2" descr="Slikovni rezultat za tvrđava bar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4" descr="Slikovni rezultat za tvrđava baro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126" name="Picture 6" descr="Slikovni rezultat za tvrđava bar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07975" y="2008415"/>
            <a:ext cx="5358039" cy="354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likovni rezultat za tvrđava bar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790" y="2008415"/>
            <a:ext cx="5363482" cy="353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05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7200" dirty="0"/>
              <a:t>    </a:t>
            </a:r>
            <a:r>
              <a:rPr lang="hr-HR" sz="7200" dirty="0" err="1"/>
              <a:t>Fortres</a:t>
            </a:r>
            <a:r>
              <a:rPr lang="hr-HR" sz="7200" dirty="0"/>
              <a:t> Sv. Ivan </a:t>
            </a:r>
          </a:p>
        </p:txBody>
      </p:sp>
      <p:pic>
        <p:nvPicPr>
          <p:cNvPr id="6146" name="Picture 2" descr="Slikovni rezultat za tvrđava sv ivana u sibeni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60" y="2234993"/>
            <a:ext cx="5477783" cy="339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likovni rezultat za tvrđava sv ivana u sibeni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095999" y="2234992"/>
            <a:ext cx="5823858" cy="339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35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106386" y="424543"/>
            <a:ext cx="839288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r-HR" sz="7200" dirty="0" err="1">
                <a:solidFill>
                  <a:schemeClr val="accent1"/>
                </a:solidFill>
              </a:rPr>
              <a:t>Fortres</a:t>
            </a:r>
            <a:r>
              <a:rPr lang="hr-HR" sz="7200" dirty="0">
                <a:solidFill>
                  <a:schemeClr val="accent1"/>
                </a:solidFill>
              </a:rPr>
              <a:t> Sv. Mihovila</a:t>
            </a:r>
          </a:p>
        </p:txBody>
      </p:sp>
      <p:pic>
        <p:nvPicPr>
          <p:cNvPr id="7170" name="Picture 2" descr="Slikovni rezultat za tvrđava sv mihovila u sibeni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4" y="2391485"/>
            <a:ext cx="5690054" cy="340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likovni rezultat za tvrđava sv mihovila u sibeni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4" y="2391485"/>
            <a:ext cx="5189312" cy="340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4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2383971" y="391886"/>
            <a:ext cx="840921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r-HR" sz="7200" dirty="0" err="1">
                <a:solidFill>
                  <a:schemeClr val="accent2"/>
                </a:solidFill>
              </a:rPr>
              <a:t>Fortres</a:t>
            </a:r>
            <a:r>
              <a:rPr lang="hr-HR" sz="7200" dirty="0">
                <a:solidFill>
                  <a:schemeClr val="accent2"/>
                </a:solidFill>
              </a:rPr>
              <a:t> </a:t>
            </a:r>
            <a:r>
              <a:rPr lang="hr-HR" sz="7200" dirty="0" err="1">
                <a:solidFill>
                  <a:schemeClr val="accent2"/>
                </a:solidFill>
              </a:rPr>
              <a:t>Sv.Nikole</a:t>
            </a:r>
            <a:endParaRPr lang="hr-HR" sz="7200" dirty="0">
              <a:solidFill>
                <a:schemeClr val="accent2"/>
              </a:solidFill>
            </a:endParaRPr>
          </a:p>
        </p:txBody>
      </p:sp>
      <p:pic>
        <p:nvPicPr>
          <p:cNvPr id="8194" name="Picture 2" descr="Slikovni rezultat za tvrđava sv nikole u sibeni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844561"/>
            <a:ext cx="6049282" cy="399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likovni rezultat za tvrđava sv nikole u sibeni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578" y="1844561"/>
            <a:ext cx="5478236" cy="399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0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592285" y="6014357"/>
            <a:ext cx="9601200" cy="990600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Lucija Glavina , Marta Ćaleta i Marina Žura   8.a</a:t>
            </a:r>
          </a:p>
          <a:p>
            <a:endParaRPr lang="hr-HR" dirty="0"/>
          </a:p>
        </p:txBody>
      </p:sp>
      <p:pic>
        <p:nvPicPr>
          <p:cNvPr id="9218" name="Picture 2" descr="Slikovni rezultat za siben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8" y="228600"/>
            <a:ext cx="7184571" cy="463005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39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C6F83FA-865D-4C7C-A19D-68929980BB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Prezentacija sa slikom oceana (za široki zaslon)</Template>
  <TotalTime>0</TotalTime>
  <Words>98</Words>
  <Application>Microsoft Office PowerPoint</Application>
  <PresentationFormat>Široki zaslon</PresentationFormat>
  <Paragraphs>13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2" baseType="lpstr">
      <vt:lpstr>Arial</vt:lpstr>
      <vt:lpstr>Georgia</vt:lpstr>
      <vt:lpstr>Ocean 16x9</vt:lpstr>
      <vt:lpstr>ŠIBENIK</vt:lpstr>
      <vt:lpstr> History of Šibenik</vt:lpstr>
      <vt:lpstr>Šibenik cathedral of Sv.Jakova  The only building in Europe is exclusively of stone 105 years of construction Masters: Juraj Dalmatinac and Nikola Firentinac  There is 71  realistic portraits of the apses. </vt:lpstr>
      <vt:lpstr>         Fortress</vt:lpstr>
      <vt:lpstr> Fortres Barone  </vt:lpstr>
      <vt:lpstr>    Fortres Sv. Ivan 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2017-09-28T13:37:00Z</dcterms:created>
  <dcterms:modified xsi:type="dcterms:W3CDTF">2017-09-28T17:24:32Z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TC028952569991</vt:lpwstr>
  </property>
</Properties>
</file>